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61" r:id="rId7"/>
    <p:sldId id="276" r:id="rId8"/>
    <p:sldId id="279" r:id="rId9"/>
    <p:sldId id="286" r:id="rId10"/>
    <p:sldId id="293" r:id="rId11"/>
    <p:sldId id="294" r:id="rId12"/>
    <p:sldId id="295" r:id="rId13"/>
    <p:sldId id="287" r:id="rId14"/>
    <p:sldId id="291" r:id="rId15"/>
    <p:sldId id="289" r:id="rId16"/>
    <p:sldId id="290" r:id="rId17"/>
    <p:sldId id="283" r:id="rId18"/>
    <p:sldId id="282" r:id="rId19"/>
    <p:sldId id="264" r:id="rId20"/>
    <p:sldId id="288" r:id="rId21"/>
  </p:sldIdLst>
  <p:sldSz cx="21674138"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86F011"/>
    <a:srgbClr val="23E148"/>
    <a:srgbClr val="33D2C5"/>
    <a:srgbClr val="4472C4"/>
    <a:srgbClr val="08A85C"/>
    <a:srgbClr val="FFC000"/>
    <a:srgbClr val="447242"/>
    <a:srgbClr val="FFDD00"/>
    <a:srgbClr val="BBD5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8" autoAdjust="0"/>
    <p:restoredTop sz="96374" autoAdjust="0"/>
  </p:normalViewPr>
  <p:slideViewPr>
    <p:cSldViewPr snapToGrid="0">
      <p:cViewPr varScale="1">
        <p:scale>
          <a:sx n="60" d="100"/>
          <a:sy n="60" d="100"/>
        </p:scale>
        <p:origin x="978" y="10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netdata.doh.ad.state.fl.us\netdata\Statewide%20Research\CCRAB\CCRAB%20presentations\BC%20and%20JEK%20Funding%20update%20for%20CCRAB%20slide%2020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Applications</c:v>
                </c:pt>
              </c:strCache>
            </c:strRef>
          </c:tx>
          <c:spPr>
            <a:solidFill>
              <a:srgbClr val="00A0AF"/>
            </a:solidFill>
          </c:spPr>
          <c:invertIfNegative val="0"/>
          <c:dLbls>
            <c:spPr>
              <a:solidFill>
                <a:sysClr val="window" lastClr="FFFFFF"/>
              </a:solid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Sheet1!$A$7:$A$17</c:f>
              <c:strCache>
                <c:ptCount val="11"/>
                <c:pt idx="0">
                  <c:v>FY 2011-2012</c:v>
                </c:pt>
                <c:pt idx="1">
                  <c:v>FY 2012-2013</c:v>
                </c:pt>
                <c:pt idx="2">
                  <c:v>FY 2013-2014</c:v>
                </c:pt>
                <c:pt idx="3">
                  <c:v>FY 2014-2015</c:v>
                </c:pt>
                <c:pt idx="4">
                  <c:v>FY 2015-2016</c:v>
                </c:pt>
                <c:pt idx="5">
                  <c:v>FY 2016-2017</c:v>
                </c:pt>
                <c:pt idx="6">
                  <c:v>FY 2017-2018</c:v>
                </c:pt>
                <c:pt idx="7">
                  <c:v>FY 2018-2019</c:v>
                </c:pt>
                <c:pt idx="8">
                  <c:v>FY 2019-2020</c:v>
                </c:pt>
                <c:pt idx="9">
                  <c:v>FY 2020-2021</c:v>
                </c:pt>
                <c:pt idx="10">
                  <c:v>FY 2021-2022</c:v>
                </c:pt>
              </c:strCache>
            </c:strRef>
          </c:cat>
          <c:val>
            <c:numRef>
              <c:f>Sheet1!$B$7:$B$17</c:f>
              <c:numCache>
                <c:formatCode>General</c:formatCode>
                <c:ptCount val="11"/>
                <c:pt idx="0">
                  <c:v>128</c:v>
                </c:pt>
                <c:pt idx="1">
                  <c:v>126</c:v>
                </c:pt>
                <c:pt idx="2">
                  <c:v>163</c:v>
                </c:pt>
                <c:pt idx="3">
                  <c:v>118</c:v>
                </c:pt>
                <c:pt idx="4">
                  <c:v>113</c:v>
                </c:pt>
                <c:pt idx="5">
                  <c:v>127</c:v>
                </c:pt>
                <c:pt idx="6">
                  <c:v>126</c:v>
                </c:pt>
                <c:pt idx="7">
                  <c:v>140</c:v>
                </c:pt>
                <c:pt idx="8">
                  <c:v>124</c:v>
                </c:pt>
                <c:pt idx="9">
                  <c:v>86</c:v>
                </c:pt>
                <c:pt idx="10">
                  <c:v>105</c:v>
                </c:pt>
              </c:numCache>
            </c:numRef>
          </c:val>
          <c:extLst>
            <c:ext xmlns:c16="http://schemas.microsoft.com/office/drawing/2014/chart" uri="{C3380CC4-5D6E-409C-BE32-E72D297353CC}">
              <c16:uniqueId val="{00000000-ED3C-48AE-99CF-DF9A2446589D}"/>
            </c:ext>
          </c:extLst>
        </c:ser>
        <c:ser>
          <c:idx val="1"/>
          <c:order val="1"/>
          <c:tx>
            <c:strRef>
              <c:f>Sheet1!$C$1</c:f>
              <c:strCache>
                <c:ptCount val="1"/>
                <c:pt idx="0">
                  <c:v># Grants Awarded</c:v>
                </c:pt>
              </c:strCache>
            </c:strRef>
          </c:tx>
          <c:spPr>
            <a:solidFill>
              <a:srgbClr val="FFDD00"/>
            </a:solidFill>
          </c:spPr>
          <c:invertIfNegative val="0"/>
          <c:dLbls>
            <c:spPr>
              <a:solidFill>
                <a:sysClr val="window" lastClr="FFFFFF"/>
              </a:solid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Sheet1!$A$7:$A$17</c:f>
              <c:strCache>
                <c:ptCount val="11"/>
                <c:pt idx="0">
                  <c:v>FY 2011-2012</c:v>
                </c:pt>
                <c:pt idx="1">
                  <c:v>FY 2012-2013</c:v>
                </c:pt>
                <c:pt idx="2">
                  <c:v>FY 2013-2014</c:v>
                </c:pt>
                <c:pt idx="3">
                  <c:v>FY 2014-2015</c:v>
                </c:pt>
                <c:pt idx="4">
                  <c:v>FY 2015-2016</c:v>
                </c:pt>
                <c:pt idx="5">
                  <c:v>FY 2016-2017</c:v>
                </c:pt>
                <c:pt idx="6">
                  <c:v>FY 2017-2018</c:v>
                </c:pt>
                <c:pt idx="7">
                  <c:v>FY 2018-2019</c:v>
                </c:pt>
                <c:pt idx="8">
                  <c:v>FY 2019-2020</c:v>
                </c:pt>
                <c:pt idx="9">
                  <c:v>FY 2020-2021</c:v>
                </c:pt>
                <c:pt idx="10">
                  <c:v>FY 2021-2022</c:v>
                </c:pt>
              </c:strCache>
            </c:strRef>
          </c:cat>
          <c:val>
            <c:numRef>
              <c:f>Sheet1!$C$7:$C$17</c:f>
              <c:numCache>
                <c:formatCode>General</c:formatCode>
                <c:ptCount val="11"/>
                <c:pt idx="0">
                  <c:v>30</c:v>
                </c:pt>
                <c:pt idx="1">
                  <c:v>20</c:v>
                </c:pt>
                <c:pt idx="2">
                  <c:v>24</c:v>
                </c:pt>
                <c:pt idx="3">
                  <c:v>8</c:v>
                </c:pt>
                <c:pt idx="4">
                  <c:v>9</c:v>
                </c:pt>
                <c:pt idx="5">
                  <c:v>10</c:v>
                </c:pt>
                <c:pt idx="6">
                  <c:v>11</c:v>
                </c:pt>
                <c:pt idx="7">
                  <c:v>15</c:v>
                </c:pt>
                <c:pt idx="8">
                  <c:v>15</c:v>
                </c:pt>
                <c:pt idx="9">
                  <c:v>13</c:v>
                </c:pt>
                <c:pt idx="10">
                  <c:v>14</c:v>
                </c:pt>
              </c:numCache>
            </c:numRef>
          </c:val>
          <c:extLst>
            <c:ext xmlns:c16="http://schemas.microsoft.com/office/drawing/2014/chart" uri="{C3380CC4-5D6E-409C-BE32-E72D297353CC}">
              <c16:uniqueId val="{00000001-ED3C-48AE-99CF-DF9A2446589D}"/>
            </c:ext>
          </c:extLst>
        </c:ser>
        <c:ser>
          <c:idx val="2"/>
          <c:order val="2"/>
          <c:tx>
            <c:strRef>
              <c:f>Sheet1!$D$1</c:f>
              <c:strCache>
                <c:ptCount val="1"/>
                <c:pt idx="0">
                  <c:v>Column1</c:v>
                </c:pt>
              </c:strCache>
            </c:strRef>
          </c:tx>
          <c:spPr>
            <a:solidFill>
              <a:schemeClr val="accent6"/>
            </a:solidFill>
          </c:spPr>
          <c:invertIfNegative val="0"/>
          <c:cat>
            <c:strRef>
              <c:f>Sheet1!$A$7:$A$17</c:f>
              <c:strCache>
                <c:ptCount val="11"/>
                <c:pt idx="0">
                  <c:v>FY 2011-2012</c:v>
                </c:pt>
                <c:pt idx="1">
                  <c:v>FY 2012-2013</c:v>
                </c:pt>
                <c:pt idx="2">
                  <c:v>FY 2013-2014</c:v>
                </c:pt>
                <c:pt idx="3">
                  <c:v>FY 2014-2015</c:v>
                </c:pt>
                <c:pt idx="4">
                  <c:v>FY 2015-2016</c:v>
                </c:pt>
                <c:pt idx="5">
                  <c:v>FY 2016-2017</c:v>
                </c:pt>
                <c:pt idx="6">
                  <c:v>FY 2017-2018</c:v>
                </c:pt>
                <c:pt idx="7">
                  <c:v>FY 2018-2019</c:v>
                </c:pt>
                <c:pt idx="8">
                  <c:v>FY 2019-2020</c:v>
                </c:pt>
                <c:pt idx="9">
                  <c:v>FY 2020-2021</c:v>
                </c:pt>
                <c:pt idx="10">
                  <c:v>FY 2021-2022</c:v>
                </c:pt>
              </c:strCache>
            </c:strRef>
          </c:cat>
          <c:val>
            <c:numRef>
              <c:f>Sheet1!$D$7:$D$17</c:f>
              <c:numCache>
                <c:formatCode>General</c:formatCode>
                <c:ptCount val="11"/>
              </c:numCache>
            </c:numRef>
          </c:val>
          <c:extLst>
            <c:ext xmlns:c16="http://schemas.microsoft.com/office/drawing/2014/chart" uri="{C3380CC4-5D6E-409C-BE32-E72D297353CC}">
              <c16:uniqueId val="{00000002-ED3C-48AE-99CF-DF9A2446589D}"/>
            </c:ext>
          </c:extLst>
        </c:ser>
        <c:dLbls>
          <c:showLegendKey val="0"/>
          <c:showVal val="0"/>
          <c:showCatName val="0"/>
          <c:showSerName val="0"/>
          <c:showPercent val="0"/>
          <c:showBubbleSize val="0"/>
        </c:dLbls>
        <c:gapWidth val="150"/>
        <c:axId val="194872592"/>
        <c:axId val="194869792"/>
      </c:barChart>
      <c:catAx>
        <c:axId val="194872592"/>
        <c:scaling>
          <c:orientation val="minMax"/>
        </c:scaling>
        <c:delete val="0"/>
        <c:axPos val="b"/>
        <c:numFmt formatCode="General" sourceLinked="0"/>
        <c:majorTickMark val="none"/>
        <c:minorTickMark val="none"/>
        <c:tickLblPos val="nextTo"/>
        <c:txPr>
          <a:bodyPr rot="-2700000" vert="horz"/>
          <a:lstStyle/>
          <a:p>
            <a:pPr>
              <a:defRPr/>
            </a:pPr>
            <a:endParaRPr lang="en-US"/>
          </a:p>
        </c:txPr>
        <c:crossAx val="194869792"/>
        <c:crosses val="autoZero"/>
        <c:auto val="1"/>
        <c:lblAlgn val="ctr"/>
        <c:lblOffset val="100"/>
        <c:noMultiLvlLbl val="0"/>
      </c:catAx>
      <c:valAx>
        <c:axId val="194869792"/>
        <c:scaling>
          <c:orientation val="minMax"/>
          <c:max val="180"/>
        </c:scaling>
        <c:delete val="0"/>
        <c:axPos val="l"/>
        <c:majorGridlines>
          <c:spPr>
            <a:ln>
              <a:solidFill>
                <a:srgbClr val="E7E6E6"/>
              </a:solidFill>
            </a:ln>
          </c:spPr>
        </c:majorGridlines>
        <c:numFmt formatCode="General" sourceLinked="1"/>
        <c:majorTickMark val="none"/>
        <c:minorTickMark val="none"/>
        <c:tickLblPos val="nextTo"/>
        <c:crossAx val="194872592"/>
        <c:crosses val="autoZero"/>
        <c:crossBetween val="between"/>
        <c:majorUnit val="20"/>
      </c:valAx>
    </c:plotArea>
    <c:legend>
      <c:legendPos val="r"/>
      <c:legendEntry>
        <c:idx val="2"/>
        <c:delete val="1"/>
      </c:legendEntry>
      <c:overlay val="0"/>
      <c:spPr>
        <a:solidFill>
          <a:schemeClr val="bg1"/>
        </a:solidFill>
      </c:spPr>
      <c:txPr>
        <a:bodyPr/>
        <a:lstStyle/>
        <a:p>
          <a:pPr>
            <a:defRPr sz="2000"/>
          </a:pPr>
          <a:endParaRPr lang="en-US"/>
        </a:p>
      </c:tx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Applications</c:v>
                </c:pt>
              </c:strCache>
            </c:strRef>
          </c:tx>
          <c:spPr>
            <a:solidFill>
              <a:srgbClr val="00A0AF"/>
            </a:solidFill>
          </c:spPr>
          <c:invertIfNegative val="0"/>
          <c:dLbls>
            <c:spPr>
              <a:solidFill>
                <a:sysClr val="window" lastClr="FFFFFF"/>
              </a:solid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Sheet1!$A$7:$A$18</c:f>
              <c:strCache>
                <c:ptCount val="11"/>
                <c:pt idx="0">
                  <c:v>FY 2011-2012</c:v>
                </c:pt>
                <c:pt idx="1">
                  <c:v>FY 2012-2013</c:v>
                </c:pt>
                <c:pt idx="2">
                  <c:v>FY 2013-2014</c:v>
                </c:pt>
                <c:pt idx="3">
                  <c:v>FY 2014-2015</c:v>
                </c:pt>
                <c:pt idx="4">
                  <c:v>FY 2015-2016</c:v>
                </c:pt>
                <c:pt idx="5">
                  <c:v>FY 2016-2017</c:v>
                </c:pt>
                <c:pt idx="6">
                  <c:v>FY 2017-2018</c:v>
                </c:pt>
                <c:pt idx="7">
                  <c:v>FY 2018-2019</c:v>
                </c:pt>
                <c:pt idx="8">
                  <c:v>FY 2019-2020</c:v>
                </c:pt>
                <c:pt idx="9">
                  <c:v>FY 2020-2021</c:v>
                </c:pt>
                <c:pt idx="10">
                  <c:v>FY 2021-2022</c:v>
                </c:pt>
              </c:strCache>
            </c:strRef>
          </c:cat>
          <c:val>
            <c:numRef>
              <c:f>Sheet1!$B$7:$B$18</c:f>
              <c:numCache>
                <c:formatCode>General</c:formatCode>
                <c:ptCount val="12"/>
                <c:pt idx="0">
                  <c:v>96</c:v>
                </c:pt>
                <c:pt idx="1">
                  <c:v>91</c:v>
                </c:pt>
                <c:pt idx="2">
                  <c:v>109</c:v>
                </c:pt>
                <c:pt idx="3">
                  <c:v>60</c:v>
                </c:pt>
                <c:pt idx="4">
                  <c:v>47</c:v>
                </c:pt>
                <c:pt idx="5">
                  <c:v>74</c:v>
                </c:pt>
                <c:pt idx="6">
                  <c:v>105</c:v>
                </c:pt>
                <c:pt idx="7">
                  <c:v>85</c:v>
                </c:pt>
                <c:pt idx="8">
                  <c:v>90</c:v>
                </c:pt>
                <c:pt idx="9">
                  <c:v>45</c:v>
                </c:pt>
                <c:pt idx="10">
                  <c:v>54</c:v>
                </c:pt>
              </c:numCache>
            </c:numRef>
          </c:val>
          <c:extLst>
            <c:ext xmlns:c16="http://schemas.microsoft.com/office/drawing/2014/chart" uri="{C3380CC4-5D6E-409C-BE32-E72D297353CC}">
              <c16:uniqueId val="{00000000-B47D-4E62-B451-B769919A3A6C}"/>
            </c:ext>
          </c:extLst>
        </c:ser>
        <c:ser>
          <c:idx val="1"/>
          <c:order val="1"/>
          <c:tx>
            <c:strRef>
              <c:f>Sheet1!$C$1</c:f>
              <c:strCache>
                <c:ptCount val="1"/>
                <c:pt idx="0">
                  <c:v># Grants Awarded</c:v>
                </c:pt>
              </c:strCache>
            </c:strRef>
          </c:tx>
          <c:spPr>
            <a:solidFill>
              <a:srgbClr val="FFDD00"/>
            </a:solidFill>
          </c:spPr>
          <c:invertIfNegative val="0"/>
          <c:dLbls>
            <c:spPr>
              <a:solidFill>
                <a:sysClr val="window" lastClr="FFFFFF"/>
              </a:solid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Sheet1!$A$7:$A$18</c:f>
              <c:strCache>
                <c:ptCount val="11"/>
                <c:pt idx="0">
                  <c:v>FY 2011-2012</c:v>
                </c:pt>
                <c:pt idx="1">
                  <c:v>FY 2012-2013</c:v>
                </c:pt>
                <c:pt idx="2">
                  <c:v>FY 2013-2014</c:v>
                </c:pt>
                <c:pt idx="3">
                  <c:v>FY 2014-2015</c:v>
                </c:pt>
                <c:pt idx="4">
                  <c:v>FY 2015-2016</c:v>
                </c:pt>
                <c:pt idx="5">
                  <c:v>FY 2016-2017</c:v>
                </c:pt>
                <c:pt idx="6">
                  <c:v>FY 2017-2018</c:v>
                </c:pt>
                <c:pt idx="7">
                  <c:v>FY 2018-2019</c:v>
                </c:pt>
                <c:pt idx="8">
                  <c:v>FY 2019-2020</c:v>
                </c:pt>
                <c:pt idx="9">
                  <c:v>FY 2020-2021</c:v>
                </c:pt>
                <c:pt idx="10">
                  <c:v>FY 2021-2022</c:v>
                </c:pt>
              </c:strCache>
            </c:strRef>
          </c:cat>
          <c:val>
            <c:numRef>
              <c:f>Sheet1!$C$7:$C$18</c:f>
              <c:numCache>
                <c:formatCode>General</c:formatCode>
                <c:ptCount val="12"/>
                <c:pt idx="0">
                  <c:v>21</c:v>
                </c:pt>
                <c:pt idx="1">
                  <c:v>20</c:v>
                </c:pt>
                <c:pt idx="2">
                  <c:v>17</c:v>
                </c:pt>
                <c:pt idx="3">
                  <c:v>6</c:v>
                </c:pt>
                <c:pt idx="4">
                  <c:v>8</c:v>
                </c:pt>
                <c:pt idx="5">
                  <c:v>6</c:v>
                </c:pt>
                <c:pt idx="6">
                  <c:v>9</c:v>
                </c:pt>
                <c:pt idx="7">
                  <c:v>10</c:v>
                </c:pt>
                <c:pt idx="8">
                  <c:v>11</c:v>
                </c:pt>
                <c:pt idx="9">
                  <c:v>12</c:v>
                </c:pt>
                <c:pt idx="10">
                  <c:v>9</c:v>
                </c:pt>
              </c:numCache>
            </c:numRef>
          </c:val>
          <c:extLst>
            <c:ext xmlns:c16="http://schemas.microsoft.com/office/drawing/2014/chart" uri="{C3380CC4-5D6E-409C-BE32-E72D297353CC}">
              <c16:uniqueId val="{00000001-B47D-4E62-B451-B769919A3A6C}"/>
            </c:ext>
          </c:extLst>
        </c:ser>
        <c:dLbls>
          <c:showLegendKey val="0"/>
          <c:showVal val="0"/>
          <c:showCatName val="0"/>
          <c:showSerName val="0"/>
          <c:showPercent val="0"/>
          <c:showBubbleSize val="0"/>
        </c:dLbls>
        <c:gapWidth val="150"/>
        <c:axId val="256491392"/>
        <c:axId val="198170848"/>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Total Amount Awarded (Millions)</c:v>
                      </c:pt>
                    </c:strCache>
                  </c:strRef>
                </c:tx>
                <c:spPr>
                  <a:solidFill>
                    <a:srgbClr val="F79646"/>
                  </a:solidFill>
                </c:spPr>
                <c:invertIfNegative val="0"/>
                <c:cat>
                  <c:strRef>
                    <c:extLst>
                      <c:ext uri="{02D57815-91ED-43cb-92C2-25804820EDAC}">
                        <c15:formulaRef>
                          <c15:sqref>Sheet1!$A$7:$A$18</c15:sqref>
                        </c15:formulaRef>
                      </c:ext>
                    </c:extLst>
                    <c:strCache>
                      <c:ptCount val="11"/>
                      <c:pt idx="0">
                        <c:v>FY 2011-2012</c:v>
                      </c:pt>
                      <c:pt idx="1">
                        <c:v>FY 2012-2013</c:v>
                      </c:pt>
                      <c:pt idx="2">
                        <c:v>FY 2013-2014</c:v>
                      </c:pt>
                      <c:pt idx="3">
                        <c:v>FY 2014-2015</c:v>
                      </c:pt>
                      <c:pt idx="4">
                        <c:v>FY 2015-2016</c:v>
                      </c:pt>
                      <c:pt idx="5">
                        <c:v>FY 2016-2017</c:v>
                      </c:pt>
                      <c:pt idx="6">
                        <c:v>FY 2017-2018</c:v>
                      </c:pt>
                      <c:pt idx="7">
                        <c:v>FY 2018-2019</c:v>
                      </c:pt>
                      <c:pt idx="8">
                        <c:v>FY 2019-2020</c:v>
                      </c:pt>
                      <c:pt idx="9">
                        <c:v>FY 2020-2021</c:v>
                      </c:pt>
                      <c:pt idx="10">
                        <c:v>FY 2021-2022</c:v>
                      </c:pt>
                    </c:strCache>
                  </c:strRef>
                </c:cat>
                <c:val>
                  <c:numRef>
                    <c:extLst>
                      <c:ext uri="{02D57815-91ED-43cb-92C2-25804820EDAC}">
                        <c15:formulaRef>
                          <c15:sqref>Sheet1!$D$7:$D$18</c15:sqref>
                        </c15:formulaRef>
                      </c:ext>
                    </c:extLst>
                    <c:numCache>
                      <c:formatCode>"$"#,##0.00_);[Red]\("$"#,##0.00\)</c:formatCode>
                      <c:ptCount val="12"/>
                      <c:pt idx="0">
                        <c:v>5.93</c:v>
                      </c:pt>
                      <c:pt idx="1">
                        <c:v>5.21</c:v>
                      </c:pt>
                      <c:pt idx="2">
                        <c:v>5.44</c:v>
                      </c:pt>
                      <c:pt idx="3" formatCode="&quot;$&quot;#,##0.00">
                        <c:v>9.83</c:v>
                      </c:pt>
                      <c:pt idx="4">
                        <c:v>7.5</c:v>
                      </c:pt>
                      <c:pt idx="5">
                        <c:v>7.5</c:v>
                      </c:pt>
                      <c:pt idx="6" formatCode="General">
                        <c:v>7.5</c:v>
                      </c:pt>
                      <c:pt idx="7" formatCode="General">
                        <c:v>7.7</c:v>
                      </c:pt>
                    </c:numCache>
                  </c:numRef>
                </c:val>
                <c:extLst>
                  <c:ext xmlns:c16="http://schemas.microsoft.com/office/drawing/2014/chart" uri="{C3380CC4-5D6E-409C-BE32-E72D297353CC}">
                    <c16:uniqueId val="{00000002-B47D-4E62-B451-B769919A3A6C}"/>
                  </c:ext>
                </c:extLst>
              </c15:ser>
            </c15:filteredBarSeries>
          </c:ext>
        </c:extLst>
      </c:barChart>
      <c:catAx>
        <c:axId val="256491392"/>
        <c:scaling>
          <c:orientation val="minMax"/>
        </c:scaling>
        <c:delete val="0"/>
        <c:axPos val="b"/>
        <c:numFmt formatCode="General" sourceLinked="0"/>
        <c:majorTickMark val="none"/>
        <c:minorTickMark val="none"/>
        <c:tickLblPos val="nextTo"/>
        <c:txPr>
          <a:bodyPr rot="-2700000"/>
          <a:lstStyle/>
          <a:p>
            <a:pPr>
              <a:defRPr/>
            </a:pPr>
            <a:endParaRPr lang="en-US"/>
          </a:p>
        </c:txPr>
        <c:crossAx val="198170848"/>
        <c:crosses val="autoZero"/>
        <c:auto val="1"/>
        <c:lblAlgn val="ctr"/>
        <c:lblOffset val="100"/>
        <c:noMultiLvlLbl val="0"/>
      </c:catAx>
      <c:valAx>
        <c:axId val="198170848"/>
        <c:scaling>
          <c:orientation val="minMax"/>
        </c:scaling>
        <c:delete val="0"/>
        <c:axPos val="l"/>
        <c:majorGridlines>
          <c:spPr>
            <a:ln>
              <a:solidFill>
                <a:srgbClr val="E7E6E6"/>
              </a:solidFill>
            </a:ln>
          </c:spPr>
        </c:majorGridlines>
        <c:numFmt formatCode="General" sourceLinked="1"/>
        <c:majorTickMark val="none"/>
        <c:minorTickMark val="none"/>
        <c:tickLblPos val="nextTo"/>
        <c:crossAx val="256491392"/>
        <c:crosses val="autoZero"/>
        <c:crossBetween val="between"/>
      </c:valAx>
    </c:plotArea>
    <c:legend>
      <c:legendPos val="r"/>
      <c:overlay val="0"/>
    </c:legend>
    <c:plotVisOnly val="1"/>
    <c:dispBlanksAs val="gap"/>
    <c:showDLblsOverMax val="0"/>
  </c:chart>
  <c:spPr>
    <a:ln>
      <a:noFill/>
    </a:ln>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16258799133393E-2"/>
          <c:y val="4.918194987829274E-2"/>
          <c:w val="0.66638682795571158"/>
          <c:h val="0.8479699361734977"/>
        </c:manualLayout>
      </c:layout>
      <c:barChart>
        <c:barDir val="col"/>
        <c:grouping val="clustered"/>
        <c:varyColors val="0"/>
        <c:ser>
          <c:idx val="0"/>
          <c:order val="0"/>
          <c:tx>
            <c:strRef>
              <c:f>Sheet1!$B$1</c:f>
              <c:strCache>
                <c:ptCount val="1"/>
                <c:pt idx="0">
                  <c:v>Applications</c:v>
                </c:pt>
              </c:strCache>
            </c:strRef>
          </c:tx>
          <c:spPr>
            <a:solidFill>
              <a:srgbClr val="00A0AF"/>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2017-2018</c:v>
                </c:pt>
                <c:pt idx="1">
                  <c:v>FY 2018-2019</c:v>
                </c:pt>
                <c:pt idx="2">
                  <c:v>FY 2019-2020</c:v>
                </c:pt>
                <c:pt idx="3">
                  <c:v>FY 2020-2021</c:v>
                </c:pt>
                <c:pt idx="4">
                  <c:v>FY2 2021-2022</c:v>
                </c:pt>
              </c:strCache>
            </c:strRef>
          </c:cat>
          <c:val>
            <c:numRef>
              <c:f>Sheet1!$B$2:$B$6</c:f>
              <c:numCache>
                <c:formatCode>General</c:formatCode>
                <c:ptCount val="5"/>
                <c:pt idx="0">
                  <c:v>20</c:v>
                </c:pt>
                <c:pt idx="1">
                  <c:v>18</c:v>
                </c:pt>
                <c:pt idx="2">
                  <c:v>14</c:v>
                </c:pt>
                <c:pt idx="3">
                  <c:v>14</c:v>
                </c:pt>
                <c:pt idx="4">
                  <c:v>15</c:v>
                </c:pt>
              </c:numCache>
            </c:numRef>
          </c:val>
          <c:extLst>
            <c:ext xmlns:c16="http://schemas.microsoft.com/office/drawing/2014/chart" uri="{C3380CC4-5D6E-409C-BE32-E72D297353CC}">
              <c16:uniqueId val="{00000000-70D6-48A9-9C30-F0DBB0D9E8E0}"/>
            </c:ext>
          </c:extLst>
        </c:ser>
        <c:ser>
          <c:idx val="1"/>
          <c:order val="1"/>
          <c:tx>
            <c:strRef>
              <c:f>Sheet1!$C$1</c:f>
              <c:strCache>
                <c:ptCount val="1"/>
                <c:pt idx="0">
                  <c:v>#Grants Awarded</c:v>
                </c:pt>
              </c:strCache>
            </c:strRef>
          </c:tx>
          <c:spPr>
            <a:solidFill>
              <a:srgbClr val="FFDD00"/>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2017-2018</c:v>
                </c:pt>
                <c:pt idx="1">
                  <c:v>FY 2018-2019</c:v>
                </c:pt>
                <c:pt idx="2">
                  <c:v>FY 2019-2020</c:v>
                </c:pt>
                <c:pt idx="3">
                  <c:v>FY 2020-2021</c:v>
                </c:pt>
                <c:pt idx="4">
                  <c:v>FY2 2021-2022</c:v>
                </c:pt>
              </c:strCache>
            </c:strRef>
          </c:cat>
          <c:val>
            <c:numRef>
              <c:f>Sheet1!$C$2:$C$6</c:f>
              <c:numCache>
                <c:formatCode>General</c:formatCode>
                <c:ptCount val="5"/>
                <c:pt idx="0">
                  <c:v>5</c:v>
                </c:pt>
                <c:pt idx="1">
                  <c:v>10</c:v>
                </c:pt>
                <c:pt idx="2">
                  <c:v>9</c:v>
                </c:pt>
                <c:pt idx="3">
                  <c:v>11</c:v>
                </c:pt>
                <c:pt idx="4">
                  <c:v>10</c:v>
                </c:pt>
              </c:numCache>
            </c:numRef>
          </c:val>
          <c:extLst>
            <c:ext xmlns:c16="http://schemas.microsoft.com/office/drawing/2014/chart" uri="{C3380CC4-5D6E-409C-BE32-E72D297353CC}">
              <c16:uniqueId val="{00000001-70D6-48A9-9C30-F0DBB0D9E8E0}"/>
            </c:ext>
          </c:extLst>
        </c:ser>
        <c:ser>
          <c:idx val="2"/>
          <c:order val="2"/>
          <c:tx>
            <c:strRef>
              <c:f>Sheet1!$D$1</c:f>
              <c:strCache>
                <c:ptCount val="1"/>
              </c:strCache>
            </c:strRef>
          </c:tx>
          <c:spPr>
            <a:solidFill>
              <a:srgbClr val="F78E1E"/>
            </a:solidFill>
            <a:ln>
              <a:noFill/>
            </a:ln>
            <a:effectLst/>
          </c:spPr>
          <c:invertIfNegative val="0"/>
          <c:cat>
            <c:strRef>
              <c:f>Sheet1!$A$2:$A$6</c:f>
              <c:strCache>
                <c:ptCount val="5"/>
                <c:pt idx="0">
                  <c:v>FY 2017-2018</c:v>
                </c:pt>
                <c:pt idx="1">
                  <c:v>FY 2018-2019</c:v>
                </c:pt>
                <c:pt idx="2">
                  <c:v>FY 2019-2020</c:v>
                </c:pt>
                <c:pt idx="3">
                  <c:v>FY 2020-2021</c:v>
                </c:pt>
                <c:pt idx="4">
                  <c:v>FY2 2021-2022</c:v>
                </c:pt>
              </c:strCache>
            </c:strRef>
          </c:cat>
          <c:val>
            <c:numRef>
              <c:f>Sheet1!$D$2:$D$6</c:f>
              <c:numCache>
                <c:formatCode>General</c:formatCode>
                <c:ptCount val="5"/>
              </c:numCache>
            </c:numRef>
          </c:val>
          <c:extLst>
            <c:ext xmlns:c16="http://schemas.microsoft.com/office/drawing/2014/chart" uri="{C3380CC4-5D6E-409C-BE32-E72D297353CC}">
              <c16:uniqueId val="{00000002-70D6-48A9-9C30-F0DBB0D9E8E0}"/>
            </c:ext>
          </c:extLst>
        </c:ser>
        <c:dLbls>
          <c:showLegendKey val="0"/>
          <c:showVal val="0"/>
          <c:showCatName val="0"/>
          <c:showSerName val="0"/>
          <c:showPercent val="0"/>
          <c:showBubbleSize val="0"/>
        </c:dLbls>
        <c:gapWidth val="219"/>
        <c:overlap val="-27"/>
        <c:axId val="71481648"/>
        <c:axId val="79911680"/>
      </c:barChart>
      <c:catAx>
        <c:axId val="7148164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11680"/>
        <c:crosses val="autoZero"/>
        <c:auto val="1"/>
        <c:lblAlgn val="ctr"/>
        <c:lblOffset val="100"/>
        <c:noMultiLvlLbl val="0"/>
      </c:catAx>
      <c:valAx>
        <c:axId val="79911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48164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2"/>
        <c:delete val="1"/>
      </c:legendEntry>
      <c:layout>
        <c:manualLayout>
          <c:xMode val="edge"/>
          <c:yMode val="edge"/>
          <c:x val="0.74947485036981065"/>
          <c:y val="0.3350018231450731"/>
          <c:w val="0.18950653396697775"/>
          <c:h val="0.2682523758372505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86894366508451E-2"/>
          <c:y val="3.563860364445072E-2"/>
          <c:w val="0.96544884636557848"/>
          <c:h val="0.7750612105049115"/>
        </c:manualLayout>
      </c:layout>
      <c:barChart>
        <c:barDir val="col"/>
        <c:grouping val="stacked"/>
        <c:varyColors val="0"/>
        <c:ser>
          <c:idx val="0"/>
          <c:order val="0"/>
          <c:tx>
            <c:strRef>
              <c:f>Sheet1!$B$13</c:f>
              <c:strCache>
                <c:ptCount val="1"/>
                <c:pt idx="0">
                  <c:v>Current Budget</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2017-2018</c:v>
                </c:pt>
                <c:pt idx="1">
                  <c:v>2018-2019</c:v>
                </c:pt>
                <c:pt idx="2">
                  <c:v>2019-2020</c:v>
                </c:pt>
                <c:pt idx="3">
                  <c:v>2020-2021</c:v>
                </c:pt>
                <c:pt idx="4">
                  <c:v>2021-2022</c:v>
                </c:pt>
              </c:strCache>
            </c:strRef>
          </c:cat>
          <c:val>
            <c:numRef>
              <c:f>Sheet1!$B$15:$B$19</c:f>
              <c:numCache>
                <c:formatCode>_("$"* #,##0.00_);_("$"* \(#,##0.00\);_("$"* "-"??_);_(@_)</c:formatCode>
                <c:ptCount val="5"/>
                <c:pt idx="0">
                  <c:v>10000000</c:v>
                </c:pt>
                <c:pt idx="1">
                  <c:v>10000000</c:v>
                </c:pt>
                <c:pt idx="2">
                  <c:v>10000000</c:v>
                </c:pt>
                <c:pt idx="3">
                  <c:v>10000000</c:v>
                </c:pt>
                <c:pt idx="4">
                  <c:v>10000000</c:v>
                </c:pt>
              </c:numCache>
            </c:numRef>
          </c:val>
          <c:extLst>
            <c:ext xmlns:c16="http://schemas.microsoft.com/office/drawing/2014/chart" uri="{C3380CC4-5D6E-409C-BE32-E72D297353CC}">
              <c16:uniqueId val="{00000000-FE72-424E-8468-D1154B97CD11}"/>
            </c:ext>
          </c:extLst>
        </c:ser>
        <c:ser>
          <c:idx val="1"/>
          <c:order val="1"/>
          <c:tx>
            <c:strRef>
              <c:f>Sheet1!$C$13</c:f>
              <c:strCache>
                <c:ptCount val="1"/>
                <c:pt idx="0">
                  <c:v>Budget needed to fund all projects 3 or better</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2017-2018</c:v>
                </c:pt>
                <c:pt idx="1">
                  <c:v>2018-2019</c:v>
                </c:pt>
                <c:pt idx="2">
                  <c:v>2019-2020</c:v>
                </c:pt>
                <c:pt idx="3">
                  <c:v>2020-2021</c:v>
                </c:pt>
                <c:pt idx="4">
                  <c:v>2021-2022</c:v>
                </c:pt>
              </c:strCache>
            </c:strRef>
          </c:cat>
          <c:val>
            <c:numRef>
              <c:f>Sheet1!$C$15:$C$19</c:f>
              <c:numCache>
                <c:formatCode>_("$"* #,##0.00_);_("$"* \(#,##0.00\);_("$"* "-"??_);_(@_)</c:formatCode>
                <c:ptCount val="5"/>
                <c:pt idx="0">
                  <c:v>20019272</c:v>
                </c:pt>
                <c:pt idx="1">
                  <c:v>3201970</c:v>
                </c:pt>
                <c:pt idx="2">
                  <c:v>11596671</c:v>
                </c:pt>
                <c:pt idx="3">
                  <c:v>12330199</c:v>
                </c:pt>
                <c:pt idx="4">
                  <c:v>12899685</c:v>
                </c:pt>
              </c:numCache>
            </c:numRef>
          </c:val>
          <c:extLst>
            <c:ext xmlns:c16="http://schemas.microsoft.com/office/drawing/2014/chart" uri="{C3380CC4-5D6E-409C-BE32-E72D297353CC}">
              <c16:uniqueId val="{00000001-FE72-424E-8468-D1154B97CD11}"/>
            </c:ext>
          </c:extLst>
        </c:ser>
        <c:dLbls>
          <c:showLegendKey val="0"/>
          <c:showVal val="0"/>
          <c:showCatName val="0"/>
          <c:showSerName val="0"/>
          <c:showPercent val="0"/>
          <c:showBubbleSize val="0"/>
        </c:dLbls>
        <c:gapWidth val="150"/>
        <c:overlap val="100"/>
        <c:axId val="2037719631"/>
        <c:axId val="548169343"/>
      </c:barChart>
      <c:catAx>
        <c:axId val="203771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8169343"/>
        <c:crosses val="autoZero"/>
        <c:auto val="1"/>
        <c:lblAlgn val="ctr"/>
        <c:lblOffset val="100"/>
        <c:noMultiLvlLbl val="0"/>
      </c:catAx>
      <c:valAx>
        <c:axId val="548169343"/>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crossAx val="2037719631"/>
        <c:crosses val="autoZero"/>
        <c:crossBetween val="between"/>
      </c:valAx>
      <c:spPr>
        <a:noFill/>
        <a:ln>
          <a:noFill/>
        </a:ln>
        <a:effectLst/>
      </c:spPr>
    </c:plotArea>
    <c:legend>
      <c:legendPos val="b"/>
      <c:layout>
        <c:manualLayout>
          <c:xMode val="edge"/>
          <c:yMode val="edge"/>
          <c:x val="0.27221976072323673"/>
          <c:y val="0.95298523124878831"/>
          <c:w val="0.47069085414067746"/>
          <c:h val="3.817433133750597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Sheet1!$B$13</c:f>
              <c:strCache>
                <c:ptCount val="1"/>
                <c:pt idx="0">
                  <c:v>Current Budget</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2017-2018</c:v>
                </c:pt>
                <c:pt idx="1">
                  <c:v>2018-2019</c:v>
                </c:pt>
                <c:pt idx="2">
                  <c:v>2019-2020</c:v>
                </c:pt>
                <c:pt idx="3">
                  <c:v>2020-2021</c:v>
                </c:pt>
                <c:pt idx="4">
                  <c:v>2021-2022</c:v>
                </c:pt>
              </c:strCache>
            </c:strRef>
          </c:cat>
          <c:val>
            <c:numRef>
              <c:f>Sheet1!$B$15:$B$19</c:f>
              <c:numCache>
                <c:formatCode>_("$"* #,##0.00_);_("$"* \(#,##0.00\);_("$"* "-"??_);_(@_)</c:formatCode>
                <c:ptCount val="5"/>
                <c:pt idx="0">
                  <c:v>10000000</c:v>
                </c:pt>
                <c:pt idx="1">
                  <c:v>10000000</c:v>
                </c:pt>
                <c:pt idx="2">
                  <c:v>10000000</c:v>
                </c:pt>
                <c:pt idx="3">
                  <c:v>10000000</c:v>
                </c:pt>
                <c:pt idx="4">
                  <c:v>10000000</c:v>
                </c:pt>
              </c:numCache>
            </c:numRef>
          </c:val>
          <c:extLst>
            <c:ext xmlns:c16="http://schemas.microsoft.com/office/drawing/2014/chart" uri="{C3380CC4-5D6E-409C-BE32-E72D297353CC}">
              <c16:uniqueId val="{00000000-B010-4634-A317-73213ED36D5A}"/>
            </c:ext>
          </c:extLst>
        </c:ser>
        <c:ser>
          <c:idx val="1"/>
          <c:order val="1"/>
          <c:tx>
            <c:strRef>
              <c:f>Sheet1!$C$13</c:f>
              <c:strCache>
                <c:ptCount val="1"/>
                <c:pt idx="0">
                  <c:v>Budget needed to fund all projects 3 or better</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2017-2018</c:v>
                </c:pt>
                <c:pt idx="1">
                  <c:v>2018-2019</c:v>
                </c:pt>
                <c:pt idx="2">
                  <c:v>2019-2020</c:v>
                </c:pt>
                <c:pt idx="3">
                  <c:v>2020-2021</c:v>
                </c:pt>
                <c:pt idx="4">
                  <c:v>2021-2022</c:v>
                </c:pt>
              </c:strCache>
            </c:strRef>
          </c:cat>
          <c:val>
            <c:numRef>
              <c:f>Sheet1!$C$15:$C$19</c:f>
              <c:numCache>
                <c:formatCode>_("$"* #,##0.00_);_("$"* \(#,##0.00\);_("$"* "-"??_);_(@_)</c:formatCode>
                <c:ptCount val="5"/>
                <c:pt idx="0">
                  <c:v>19729077</c:v>
                </c:pt>
                <c:pt idx="1">
                  <c:v>27929187</c:v>
                </c:pt>
                <c:pt idx="2">
                  <c:v>24114062</c:v>
                </c:pt>
                <c:pt idx="3">
                  <c:v>12330199</c:v>
                </c:pt>
                <c:pt idx="4">
                  <c:v>12815656</c:v>
                </c:pt>
              </c:numCache>
            </c:numRef>
          </c:val>
          <c:extLst>
            <c:ext xmlns:c16="http://schemas.microsoft.com/office/drawing/2014/chart" uri="{C3380CC4-5D6E-409C-BE32-E72D297353CC}">
              <c16:uniqueId val="{00000001-B010-4634-A317-73213ED36D5A}"/>
            </c:ext>
          </c:extLst>
        </c:ser>
        <c:dLbls>
          <c:showLegendKey val="0"/>
          <c:showVal val="0"/>
          <c:showCatName val="0"/>
          <c:showSerName val="0"/>
          <c:showPercent val="0"/>
          <c:showBubbleSize val="0"/>
        </c:dLbls>
        <c:gapWidth val="150"/>
        <c:overlap val="100"/>
        <c:axId val="2037719631"/>
        <c:axId val="548169343"/>
      </c:barChart>
      <c:catAx>
        <c:axId val="203771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8169343"/>
        <c:crosses val="autoZero"/>
        <c:auto val="1"/>
        <c:lblAlgn val="ctr"/>
        <c:lblOffset val="100"/>
        <c:noMultiLvlLbl val="0"/>
      </c:catAx>
      <c:valAx>
        <c:axId val="548169343"/>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crossAx val="2037719631"/>
        <c:crosses val="autoZero"/>
        <c:crossBetween val="between"/>
      </c:valAx>
      <c:spPr>
        <a:noFill/>
        <a:ln>
          <a:noFill/>
        </a:ln>
        <a:effectLst/>
      </c:spPr>
    </c:plotArea>
    <c:legend>
      <c:legendPos val="b"/>
      <c:layout>
        <c:manualLayout>
          <c:xMode val="edge"/>
          <c:yMode val="edge"/>
          <c:x val="0.27221976072323673"/>
          <c:y val="0.95298523124878831"/>
          <c:w val="0.47069085414067746"/>
          <c:h val="3.817433133750597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'LLB Funded Projects'!$B$1</c:f>
              <c:strCache>
                <c:ptCount val="1"/>
                <c:pt idx="0">
                  <c:v>Funded Projects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'LLB Funded Projects'!$A$2:$A$6</c:f>
              <c:strCache>
                <c:ptCount val="5"/>
                <c:pt idx="0">
                  <c:v>FY 17-18</c:v>
                </c:pt>
                <c:pt idx="1">
                  <c:v>FY 18-19</c:v>
                </c:pt>
                <c:pt idx="2">
                  <c:v>FY 19-20</c:v>
                </c:pt>
                <c:pt idx="3">
                  <c:v>FY20-21</c:v>
                </c:pt>
                <c:pt idx="4">
                  <c:v>FY21-22</c:v>
                </c:pt>
              </c:strCache>
            </c:strRef>
          </c:cat>
          <c:val>
            <c:numRef>
              <c:f>'LLB Funded Projects'!$B$2:$B$6</c:f>
              <c:numCache>
                <c:formatCode>General</c:formatCode>
                <c:ptCount val="5"/>
                <c:pt idx="0">
                  <c:v>5</c:v>
                </c:pt>
                <c:pt idx="1">
                  <c:v>10</c:v>
                </c:pt>
                <c:pt idx="2">
                  <c:v>9</c:v>
                </c:pt>
                <c:pt idx="3">
                  <c:v>11</c:v>
                </c:pt>
                <c:pt idx="4">
                  <c:v>10</c:v>
                </c:pt>
              </c:numCache>
            </c:numRef>
          </c:val>
          <c:extLst>
            <c:ext xmlns:c16="http://schemas.microsoft.com/office/drawing/2014/chart" uri="{C3380CC4-5D6E-409C-BE32-E72D297353CC}">
              <c16:uniqueId val="{00000000-0267-4DDB-816B-7F86ED47377A}"/>
            </c:ext>
          </c:extLst>
        </c:ser>
        <c:ser>
          <c:idx val="1"/>
          <c:order val="1"/>
          <c:tx>
            <c:strRef>
              <c:f>'LLB Funded Projects'!$C$1</c:f>
              <c:strCache>
                <c:ptCount val="1"/>
                <c:pt idx="0">
                  <c:v>Out of Funding Range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'LLB Funded Projects'!$A$2:$A$6</c:f>
              <c:strCache>
                <c:ptCount val="5"/>
                <c:pt idx="0">
                  <c:v>FY 17-18</c:v>
                </c:pt>
                <c:pt idx="1">
                  <c:v>FY 18-19</c:v>
                </c:pt>
                <c:pt idx="2">
                  <c:v>FY 19-20</c:v>
                </c:pt>
                <c:pt idx="3">
                  <c:v>FY20-21</c:v>
                </c:pt>
                <c:pt idx="4">
                  <c:v>FY21-22</c:v>
                </c:pt>
              </c:strCache>
            </c:strRef>
          </c:cat>
          <c:val>
            <c:numRef>
              <c:f>'LLB Funded Projects'!$C$2:$C$6</c:f>
              <c:numCache>
                <c:formatCode>General</c:formatCode>
                <c:ptCount val="5"/>
                <c:pt idx="0">
                  <c:v>15</c:v>
                </c:pt>
                <c:pt idx="1">
                  <c:v>8</c:v>
                </c:pt>
                <c:pt idx="2">
                  <c:v>5</c:v>
                </c:pt>
                <c:pt idx="3">
                  <c:v>3</c:v>
                </c:pt>
                <c:pt idx="4">
                  <c:v>5</c:v>
                </c:pt>
              </c:numCache>
            </c:numRef>
          </c:val>
          <c:extLst>
            <c:ext xmlns:c16="http://schemas.microsoft.com/office/drawing/2014/chart" uri="{C3380CC4-5D6E-409C-BE32-E72D297353CC}">
              <c16:uniqueId val="{00000001-0267-4DDB-816B-7F86ED47377A}"/>
            </c:ext>
          </c:extLst>
        </c:ser>
        <c:dLbls>
          <c:dLblPos val="ctr"/>
          <c:showLegendKey val="0"/>
          <c:showVal val="1"/>
          <c:showCatName val="0"/>
          <c:showSerName val="0"/>
          <c:showPercent val="0"/>
          <c:showBubbleSize val="0"/>
        </c:dLbls>
        <c:gapWidth val="150"/>
        <c:overlap val="100"/>
        <c:axId val="1515794256"/>
        <c:axId val="1492128512"/>
      </c:barChart>
      <c:catAx>
        <c:axId val="15157942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2128512"/>
        <c:crosses val="autoZero"/>
        <c:auto val="1"/>
        <c:lblAlgn val="ctr"/>
        <c:lblOffset val="100"/>
        <c:noMultiLvlLbl val="0"/>
      </c:catAx>
      <c:valAx>
        <c:axId val="149212851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15794256"/>
        <c:crosses val="autoZero"/>
        <c:crossBetween val="between"/>
      </c:valAx>
      <c:spPr>
        <a:noFill/>
        <a:ln>
          <a:noFill/>
        </a:ln>
        <a:effectLst/>
      </c:spPr>
    </c:plotArea>
    <c:legend>
      <c:legendPos val="b"/>
      <c:layout>
        <c:manualLayout>
          <c:xMode val="edge"/>
          <c:yMode val="edge"/>
          <c:x val="0.33939788517949171"/>
          <c:y val="0.95713374882985591"/>
          <c:w val="0.31970061196055644"/>
          <c:h val="4.127323715124438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01D039F-52A4-4456-B74F-B05EB6295D69}" type="datetimeFigureOut">
              <a:rPr lang="en-US" smtClean="0"/>
              <a:t>5/18/2022</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E85-34A4-4C5A-A082-8B699300D4F8}" type="slidenum">
              <a:rPr lang="en-US" smtClean="0"/>
              <a:t>‹#›</a:t>
            </a:fld>
            <a:endParaRPr lang="en-US"/>
          </a:p>
        </p:txBody>
      </p:sp>
    </p:spTree>
    <p:extLst>
      <p:ext uri="{BB962C8B-B14F-4D97-AF65-F5344CB8AC3E}">
        <p14:creationId xmlns:p14="http://schemas.microsoft.com/office/powerpoint/2010/main" val="19880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2</a:t>
            </a:fld>
            <a:endParaRPr lang="en-US"/>
          </a:p>
        </p:txBody>
      </p:sp>
    </p:spTree>
    <p:extLst>
      <p:ext uri="{BB962C8B-B14F-4D97-AF65-F5344CB8AC3E}">
        <p14:creationId xmlns:p14="http://schemas.microsoft.com/office/powerpoint/2010/main" val="2575315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year history</a:t>
            </a:r>
          </a:p>
        </p:txBody>
      </p:sp>
      <p:sp>
        <p:nvSpPr>
          <p:cNvPr id="4" name="Slide Number Placeholder 3"/>
          <p:cNvSpPr>
            <a:spLocks noGrp="1"/>
          </p:cNvSpPr>
          <p:nvPr>
            <p:ph type="sldNum" sz="quarter" idx="10"/>
          </p:nvPr>
        </p:nvSpPr>
        <p:spPr/>
        <p:txBody>
          <a:bodyPr/>
          <a:lstStyle/>
          <a:p>
            <a:fld id="{B37B1E85-34A4-4C5A-A082-8B699300D4F8}" type="slidenum">
              <a:rPr lang="en-US" smtClean="0"/>
              <a:t>12</a:t>
            </a:fld>
            <a:endParaRPr lang="en-US"/>
          </a:p>
        </p:txBody>
      </p:sp>
    </p:spTree>
    <p:extLst>
      <p:ext uri="{BB962C8B-B14F-4D97-AF65-F5344CB8AC3E}">
        <p14:creationId xmlns:p14="http://schemas.microsoft.com/office/powerpoint/2010/main" val="91135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years</a:t>
            </a:r>
          </a:p>
        </p:txBody>
      </p:sp>
      <p:sp>
        <p:nvSpPr>
          <p:cNvPr id="4" name="Slide Number Placeholder 3"/>
          <p:cNvSpPr>
            <a:spLocks noGrp="1"/>
          </p:cNvSpPr>
          <p:nvPr>
            <p:ph type="sldNum" sz="quarter" idx="10"/>
          </p:nvPr>
        </p:nvSpPr>
        <p:spPr/>
        <p:txBody>
          <a:bodyPr/>
          <a:lstStyle/>
          <a:p>
            <a:fld id="{B37B1E85-34A4-4C5A-A082-8B699300D4F8}" type="slidenum">
              <a:rPr lang="en-US" smtClean="0"/>
              <a:t>13</a:t>
            </a:fld>
            <a:endParaRPr lang="en-US"/>
          </a:p>
        </p:txBody>
      </p:sp>
    </p:spTree>
    <p:extLst>
      <p:ext uri="{BB962C8B-B14F-4D97-AF65-F5344CB8AC3E}">
        <p14:creationId xmlns:p14="http://schemas.microsoft.com/office/powerpoint/2010/main" val="271305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dirty="0"/>
              <a:t>Average additional budget needed to fund all proposals with a score of 3 or better = $</a:t>
            </a:r>
            <a:r>
              <a:rPr lang="en-US" sz="1200" b="0" i="0" u="none" strike="noStrike" kern="1200" dirty="0">
                <a:solidFill>
                  <a:schemeClr val="tx1"/>
                </a:solidFill>
                <a:effectLst/>
                <a:latin typeface="+mn-lt"/>
                <a:ea typeface="+mn-ea"/>
                <a:cs typeface="+mn-cs"/>
              </a:rPr>
              <a:t>19,570,505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grants funded in FY 2016-2017 with current budget: 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grants funded in FY 2017-2018 with current budget: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grants funded in FY 2018-2019 with current budget: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additional grants for FY 2016-2017: 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additional grants for FY 2017-2018: 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additional grants for FY 2018-2019: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does not include additional funds that would be needed to accommodate increased administrative cost (cost of conducting the peer review if increased funding attracts additional applicants, peer review honoraria, hiring additional grant managers, etc.).</a:t>
            </a:r>
          </a:p>
          <a:p>
            <a:endParaRPr lang="en-US" dirty="0"/>
          </a:p>
        </p:txBody>
      </p:sp>
      <p:sp>
        <p:nvSpPr>
          <p:cNvPr id="4" name="Slide Number Placeholder 3"/>
          <p:cNvSpPr>
            <a:spLocks noGrp="1"/>
          </p:cNvSpPr>
          <p:nvPr>
            <p:ph type="sldNum" sz="quarter" idx="5"/>
          </p:nvPr>
        </p:nvSpPr>
        <p:spPr/>
        <p:txBody>
          <a:bodyPr/>
          <a:lstStyle/>
          <a:p>
            <a:fld id="{E364D261-CD47-4602-A52B-087A412E64CB}" type="slidenum">
              <a:rPr lang="en-US" smtClean="0"/>
              <a:t>14</a:t>
            </a:fld>
            <a:endParaRPr lang="en-US"/>
          </a:p>
        </p:txBody>
      </p:sp>
    </p:spTree>
    <p:extLst>
      <p:ext uri="{BB962C8B-B14F-4D97-AF65-F5344CB8AC3E}">
        <p14:creationId xmlns:p14="http://schemas.microsoft.com/office/powerpoint/2010/main" val="328857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Average additional yearly budget needed to fund all proposals with a score of 3 or better = $16,662,468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grants funded in FY 2016-2017 with current budget: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grants funded in FY 2017-2018 with current budget: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grants funded in FY 2018-2019 with current budget: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additional grants for FY 2016-2017: 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additional grants for FY 2017-2018: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additional grants for FY 2018-2019: 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does not include additional funds that would be needed to accommodate increased administrative cost (cost of conducting the peer review if increased funding attracts additional applicants, peer review honoraria, hiring additional grant managers, etc.).</a:t>
            </a:r>
          </a:p>
          <a:p>
            <a:endParaRPr lang="en-US" dirty="0"/>
          </a:p>
        </p:txBody>
      </p:sp>
      <p:sp>
        <p:nvSpPr>
          <p:cNvPr id="4" name="Slide Number Placeholder 3"/>
          <p:cNvSpPr>
            <a:spLocks noGrp="1"/>
          </p:cNvSpPr>
          <p:nvPr>
            <p:ph type="sldNum" sz="quarter" idx="5"/>
          </p:nvPr>
        </p:nvSpPr>
        <p:spPr/>
        <p:txBody>
          <a:bodyPr/>
          <a:lstStyle/>
          <a:p>
            <a:fld id="{E364D261-CD47-4602-A52B-087A412E64CB}" type="slidenum">
              <a:rPr lang="en-US" smtClean="0"/>
              <a:t>15</a:t>
            </a:fld>
            <a:endParaRPr lang="en-US"/>
          </a:p>
        </p:txBody>
      </p:sp>
    </p:spTree>
    <p:extLst>
      <p:ext uri="{BB962C8B-B14F-4D97-AF65-F5344CB8AC3E}">
        <p14:creationId xmlns:p14="http://schemas.microsoft.com/office/powerpoint/2010/main" val="3655507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16</a:t>
            </a:fld>
            <a:endParaRPr lang="en-US"/>
          </a:p>
        </p:txBody>
      </p:sp>
    </p:spTree>
    <p:extLst>
      <p:ext uri="{BB962C8B-B14F-4D97-AF65-F5344CB8AC3E}">
        <p14:creationId xmlns:p14="http://schemas.microsoft.com/office/powerpoint/2010/main" val="57886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calendar year there have been one applications.</a:t>
            </a:r>
          </a:p>
        </p:txBody>
      </p:sp>
      <p:sp>
        <p:nvSpPr>
          <p:cNvPr id="4" name="Slide Number Placeholder 3"/>
          <p:cNvSpPr>
            <a:spLocks noGrp="1"/>
          </p:cNvSpPr>
          <p:nvPr>
            <p:ph type="sldNum" sz="quarter" idx="10"/>
          </p:nvPr>
        </p:nvSpPr>
        <p:spPr/>
        <p:txBody>
          <a:bodyPr/>
          <a:lstStyle/>
          <a:p>
            <a:fld id="{B37B1E85-34A4-4C5A-A082-8B699300D4F8}" type="slidenum">
              <a:rPr lang="en-US" smtClean="0"/>
              <a:t>17</a:t>
            </a:fld>
            <a:endParaRPr lang="en-US"/>
          </a:p>
        </p:txBody>
      </p:sp>
    </p:spTree>
    <p:extLst>
      <p:ext uri="{BB962C8B-B14F-4D97-AF65-F5344CB8AC3E}">
        <p14:creationId xmlns:p14="http://schemas.microsoft.com/office/powerpoint/2010/main" val="214480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Priorities:</a:t>
            </a:r>
          </a:p>
          <a:p>
            <a:pPr marL="812798" indent="-812798">
              <a:buFont typeface="Arial" panose="020B0604020202020204" pitchFamily="34" charset="0"/>
              <a:buChar char="•"/>
            </a:pPr>
            <a:r>
              <a:rPr lang="en-US" dirty="0">
                <a:latin typeface="Arial" panose="020B0604020202020204" pitchFamily="34" charset="0"/>
                <a:cs typeface="Arial" panose="020B0604020202020204" pitchFamily="34" charset="0"/>
              </a:rPr>
              <a:t>Advance knowledge of prevention, diagnoses, treatments, and cures</a:t>
            </a:r>
          </a:p>
          <a:p>
            <a:pPr marL="812798" indent="-812798">
              <a:buFont typeface="Arial" panose="020B0604020202020204" pitchFamily="34" charset="0"/>
              <a:buChar char="•"/>
            </a:pPr>
            <a:r>
              <a:rPr lang="en-US" dirty="0">
                <a:latin typeface="Arial" panose="020B0604020202020204" pitchFamily="34" charset="0"/>
                <a:cs typeface="Arial" panose="020B0604020202020204" pitchFamily="34" charset="0"/>
              </a:rPr>
              <a:t>Build research infrastructure in the state of Florida</a:t>
            </a:r>
          </a:p>
          <a:p>
            <a:pPr marL="812798" indent="-812798">
              <a:buFont typeface="Arial" panose="020B0604020202020204" pitchFamily="34" charset="0"/>
              <a:buChar char="•"/>
            </a:pPr>
            <a:r>
              <a:rPr lang="en-US" dirty="0">
                <a:latin typeface="Arial" panose="020B0604020202020204" pitchFamily="34" charset="0"/>
                <a:cs typeface="Arial" panose="020B0604020202020204" pitchFamily="34" charset="0"/>
              </a:rPr>
              <a:t>Secure external funding</a:t>
            </a:r>
          </a:p>
          <a:p>
            <a:pPr marL="812798" indent="-812798">
              <a:buFont typeface="Arial" panose="020B0604020202020204" pitchFamily="34" charset="0"/>
              <a:buChar char="•"/>
            </a:pPr>
            <a:r>
              <a:rPr lang="en-US" dirty="0">
                <a:latin typeface="Arial" panose="020B0604020202020204" pitchFamily="34" charset="0"/>
                <a:cs typeface="Arial" panose="020B0604020202020204" pitchFamily="34" charset="0"/>
              </a:rPr>
              <a:t>Stimulate economic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37B1E85-34A4-4C5A-A082-8B699300D4F8}" type="slidenum">
              <a:rPr lang="en-US" smtClean="0"/>
              <a:t>3</a:t>
            </a:fld>
            <a:endParaRPr lang="en-US"/>
          </a:p>
        </p:txBody>
      </p:sp>
    </p:spTree>
    <p:extLst>
      <p:ext uri="{BB962C8B-B14F-4D97-AF65-F5344CB8AC3E}">
        <p14:creationId xmlns:p14="http://schemas.microsoft.com/office/powerpoint/2010/main" val="410017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37B1E85-34A4-4C5A-A082-8B699300D4F8}" type="slidenum">
              <a:rPr lang="en-US" smtClean="0"/>
              <a:t>4</a:t>
            </a:fld>
            <a:endParaRPr lang="en-US"/>
          </a:p>
        </p:txBody>
      </p:sp>
    </p:spTree>
    <p:extLst>
      <p:ext uri="{BB962C8B-B14F-4D97-AF65-F5344CB8AC3E}">
        <p14:creationId xmlns:p14="http://schemas.microsoft.com/office/powerpoint/2010/main" val="253096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9144" marR="0" algn="ctr" rtl="0" eaLnBrk="1" fontAlgn="ctr" latinLnBrk="0" hangingPunct="1">
              <a:lnSpc>
                <a:spcPts val="1385"/>
              </a:lnSpc>
              <a:spcBef>
                <a:spcPts val="60"/>
              </a:spcBef>
              <a:spcAft>
                <a:spcPts val="0"/>
              </a:spcAft>
            </a:pPr>
            <a:r>
              <a:rPr lang="en-US" sz="1200" b="1" i="0" u="none" strike="noStrike" kern="1200" dirty="0">
                <a:solidFill>
                  <a:srgbClr val="00B050"/>
                </a:solidFill>
                <a:effectLst/>
                <a:latin typeface="Arial" panose="020B0604020202020204" pitchFamily="34" charset="0"/>
                <a:ea typeface="Calibri" panose="020F0502020204030204" pitchFamily="34" charset="0"/>
                <a:cs typeface="Arial" panose="020B0604020202020204" pitchFamily="34" charset="0"/>
              </a:rPr>
              <a:t>All Children’s Research Institute</a:t>
            </a:r>
            <a:endParaRPr lang="en-US" sz="1200" b="0" i="0" u="none" strike="noStrike" dirty="0">
              <a:solidFill>
                <a:srgbClr val="00B050"/>
              </a:solidFill>
              <a:effectLst/>
              <a:latin typeface="Arial" panose="020B0604020202020204" pitchFamily="34" charset="0"/>
            </a:endParaRPr>
          </a:p>
          <a:p>
            <a:pPr marL="9144" marR="0" indent="0" algn="ctr" rtl="0" eaLnBrk="1" fontAlgn="auto" latinLnBrk="0" hangingPunct="1">
              <a:lnSpc>
                <a:spcPts val="1380"/>
              </a:lnSpc>
              <a:spcBef>
                <a:spcPts val="60"/>
              </a:spcBef>
              <a:spcAft>
                <a:spcPts val="0"/>
              </a:spcAft>
            </a:pPr>
            <a:r>
              <a:rPr lang="en-US" sz="1200" b="1" i="0" u="none" strike="noStrike" kern="1200" dirty="0">
                <a:solidFill>
                  <a:srgbClr val="00B050"/>
                </a:solidFill>
                <a:effectLst/>
                <a:latin typeface="Arial" panose="020B0604020202020204" pitchFamily="34" charset="0"/>
                <a:ea typeface="Calibri" panose="020F0502020204030204" pitchFamily="34" charset="0"/>
                <a:cs typeface="Arial" panose="020B0604020202020204" pitchFamily="34" charset="0"/>
              </a:rPr>
              <a:t>Carlos Albizu University</a:t>
            </a:r>
            <a:endParaRPr lang="en-US" sz="1200" b="0" i="0" u="none" strike="noStrike" dirty="0">
              <a:solidFill>
                <a:srgbClr val="00B050"/>
              </a:solidFill>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dirty="0">
                <a:solidFill>
                  <a:srgbClr val="00B050"/>
                </a:solidFill>
                <a:effectLst/>
                <a:latin typeface="Arial" panose="020B0604020202020204" pitchFamily="34" charset="0"/>
                <a:ea typeface="Calibri" panose="020F0502020204030204" pitchFamily="34" charset="0"/>
                <a:cs typeface="Arial" panose="020B0604020202020204" pitchFamily="34" charset="0"/>
              </a:rPr>
              <a:t>Mount Sinai Medical Center of Florida </a:t>
            </a:r>
            <a:endParaRPr lang="en-US" sz="1200" b="0" i="0" u="none" strike="noStrike" dirty="0">
              <a:solidFill>
                <a:srgbClr val="00B050"/>
              </a:solidFill>
              <a:effectLst/>
              <a:latin typeface="Arial" panose="020B0604020202020204" pitchFamily="34" charset="0"/>
            </a:endParaRPr>
          </a:p>
          <a:p>
            <a:pPr marL="9144" marR="0" algn="ctr" rtl="0" eaLnBrk="1" fontAlgn="ctr" latinLnBrk="0" hangingPunct="1">
              <a:lnSpc>
                <a:spcPts val="1385"/>
              </a:lnSpc>
              <a:spcBef>
                <a:spcPts val="60"/>
              </a:spcBef>
              <a:spcAft>
                <a:spcPts val="0"/>
              </a:spcAft>
            </a:pPr>
            <a:r>
              <a:rPr lang="en-US" sz="1200" b="1" i="0" u="none" strike="noStrike" kern="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Ave Maria University</a:t>
            </a:r>
            <a:endParaRPr lang="en-US" sz="1200" b="0" i="0" u="none" strike="noStrike" dirty="0">
              <a:solidFill>
                <a:srgbClr val="00B050"/>
              </a:solidFill>
              <a:effectLst/>
              <a:latin typeface="Arial" panose="020B0604020202020204" pitchFamily="34" charset="0"/>
            </a:endParaRPr>
          </a:p>
          <a:p>
            <a:pPr marL="9144" marR="0" algn="ctr" rtl="0" eaLnBrk="1" fontAlgn="ctr" latinLnBrk="0" hangingPunct="1">
              <a:lnSpc>
                <a:spcPts val="1380"/>
              </a:lnSpc>
              <a:spcBef>
                <a:spcPts val="60"/>
              </a:spcBef>
              <a:spcAft>
                <a:spcPts val="0"/>
              </a:spcAft>
            </a:pPr>
            <a:r>
              <a:rPr lang="en-US" sz="1200" b="1" i="0" u="none" strike="noStrike" kern="1200" spc="-5"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Haley VA</a:t>
            </a:r>
            <a:r>
              <a:rPr lang="en-US" sz="1200" b="1" i="0" u="none" strike="noStrike" kern="1200" spc="-15"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Hospital</a:t>
            </a:r>
            <a:endParaRPr lang="en-US" sz="1200" b="0" i="0" u="none" strike="noStrike" dirty="0">
              <a:solidFill>
                <a:srgbClr val="00B050"/>
              </a:solidFill>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spc="-5"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Saneron</a:t>
            </a:r>
            <a:r>
              <a:rPr lang="en-US" sz="1200" b="1" i="0" u="none" strike="noStrike" kern="1200"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CCEL</a:t>
            </a:r>
            <a:r>
              <a:rPr lang="en-US" sz="1200" b="1" i="0" u="none" strike="noStrike"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Therapeutics</a:t>
            </a:r>
            <a:endParaRPr lang="en-US" sz="1200" b="0" i="0" u="none" strike="noStrike" dirty="0">
              <a:solidFill>
                <a:srgbClr val="FF0000"/>
              </a:solidFill>
              <a:effectLst/>
              <a:latin typeface="Arial" panose="020B0604020202020204" pitchFamily="34" charset="0"/>
            </a:endParaRPr>
          </a:p>
          <a:p>
            <a:pPr marL="9144" marR="0" algn="ctr" rtl="0" eaLnBrk="1" fontAlgn="ctr" latinLnBrk="0" hangingPunct="1">
              <a:lnSpc>
                <a:spcPts val="1385"/>
              </a:lnSpc>
              <a:spcBef>
                <a:spcPts val="60"/>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Bay </a:t>
            </a:r>
            <a:r>
              <a:rPr lang="en-US" sz="12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Pines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 Health Care</a:t>
            </a:r>
            <a:r>
              <a:rPr lang="en-US" sz="1200" b="1" i="0" u="none" strike="noStrike" kern="1200" spc="-2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System</a:t>
            </a:r>
            <a:endParaRPr lang="en-US" sz="1200" b="0" i="0" u="none" strike="noStrike" dirty="0">
              <a:effectLst/>
              <a:latin typeface="Arial" panose="020B0604020202020204" pitchFamily="34" charset="0"/>
            </a:endParaRPr>
          </a:p>
          <a:p>
            <a:pPr marL="9144" marR="0" algn="ctr" rtl="0" eaLnBrk="1" fontAlgn="ctr" latinLnBrk="0" hangingPunct="1">
              <a:lnSpc>
                <a:spcPts val="1380"/>
              </a:lnSpc>
              <a:spcBef>
                <a:spcPts val="60"/>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M.D. Anderson Cancer Center</a:t>
            </a:r>
            <a:endParaRPr lang="en-US" sz="1200" b="0" i="0" u="none" strike="noStrike" dirty="0">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Sanford-Burnham</a:t>
            </a:r>
            <a:endParaRPr lang="en-US" sz="1200" b="0" i="0" u="none" strike="noStrike" dirty="0">
              <a:effectLst/>
              <a:latin typeface="Arial" panose="020B0604020202020204" pitchFamily="34" charset="0"/>
            </a:endParaRPr>
          </a:p>
          <a:p>
            <a:pPr marL="9144" marR="0" algn="ctr" rtl="0" eaLnBrk="1" fontAlgn="ctr" latinLnBrk="0" hangingPunct="1">
              <a:lnSpc>
                <a:spcPts val="1385"/>
              </a:lnSpc>
              <a:spcBef>
                <a:spcPts val="60"/>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Edward Waters</a:t>
            </a:r>
            <a:r>
              <a:rPr lang="en-US" sz="1200" b="1" i="0" u="none" strike="noStrike" kern="12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College</a:t>
            </a:r>
            <a:endParaRPr lang="en-US" sz="1200" b="0" i="0" u="none" strike="noStrike" dirty="0">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Mayo Clinic</a:t>
            </a:r>
            <a:endParaRPr lang="en-US" sz="1200" b="0" i="0" u="none" strike="noStrike" dirty="0">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Scripps Research</a:t>
            </a:r>
            <a:r>
              <a:rPr lang="en-US" sz="1200" b="1" i="0" u="none" strike="noStrike" kern="12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Institute</a:t>
            </a:r>
            <a:endParaRPr lang="en-US" sz="1200" b="0" i="0" u="none" strike="noStrike" dirty="0">
              <a:effectLst/>
              <a:latin typeface="Arial" panose="020B0604020202020204" pitchFamily="34" charset="0"/>
            </a:endParaRPr>
          </a:p>
          <a:p>
            <a:pPr marL="9144" marR="0" algn="ctr" rtl="0" eaLnBrk="1" fontAlgn="ctr" latinLnBrk="0" hangingPunct="1">
              <a:lnSpc>
                <a:spcPts val="1385"/>
              </a:lnSpc>
              <a:spcBef>
                <a:spcPts val="60"/>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Florida</a:t>
            </a:r>
            <a:r>
              <a:rPr lang="en-US" sz="1200" b="1" i="0" u="none" strike="noStrike" kern="12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Agricultural and Mechanical University</a:t>
            </a:r>
            <a:endParaRPr lang="en-US" sz="1200" b="0" i="0" u="none" strike="noStrike" dirty="0">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Miami Cancer Institute, Baptist Health South Florida</a:t>
            </a:r>
            <a:endParaRPr lang="en-US" sz="1200" b="0" i="0" u="none" strike="noStrike" dirty="0">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Torrey </a:t>
            </a:r>
            <a:r>
              <a:rPr lang="en-US" sz="12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Pines</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Institute</a:t>
            </a:r>
            <a:endParaRPr lang="en-US" sz="1200" b="0" i="0" u="none" strike="noStrike" dirty="0">
              <a:effectLst/>
              <a:latin typeface="Arial" panose="020B0604020202020204" pitchFamily="34" charset="0"/>
            </a:endParaRPr>
          </a:p>
          <a:p>
            <a:pPr marL="9144" marR="0" algn="ctr" rtl="0" eaLnBrk="1" fontAlgn="ctr" latinLnBrk="0" hangingPunct="1">
              <a:lnSpc>
                <a:spcPts val="1385"/>
              </a:lnSpc>
              <a:spcBef>
                <a:spcPts val="60"/>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Florida Atlantic</a:t>
            </a:r>
            <a:r>
              <a:rPr lang="en-US" sz="1200" b="1" i="0" u="none" strike="noStrike" kern="12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University</a:t>
            </a:r>
            <a:endParaRPr lang="en-US" sz="1200" b="0" i="0" u="none" strike="noStrike" dirty="0">
              <a:effectLst/>
              <a:latin typeface="Arial" panose="020B0604020202020204" pitchFamily="34" charset="0"/>
            </a:endParaRPr>
          </a:p>
          <a:p>
            <a:pPr marL="18288" marR="0" algn="ctr" rtl="0" eaLnBrk="1" fontAlgn="ctr" latinLnBrk="0" hangingPunct="1">
              <a:lnSpc>
                <a:spcPts val="1380"/>
              </a:lnSpc>
              <a:spcBef>
                <a:spcPts val="65"/>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Miami</a:t>
            </a:r>
            <a:r>
              <a:rPr lang="en-US" sz="1200" b="1" i="0" u="none" strike="noStrike" kern="1200" spc="-2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a:t>
            </a:r>
            <a:endParaRPr lang="en-US" sz="1200" b="0" i="0" u="none" strike="noStrike" dirty="0">
              <a:effectLst/>
              <a:latin typeface="Arial" panose="020B0604020202020204" pitchFamily="34" charset="0"/>
            </a:endParaRPr>
          </a:p>
          <a:p>
            <a:pPr marL="9144" marR="0" algn="ctr" rtl="0" eaLnBrk="1" fontAlgn="ctr" latinLnBrk="0" hangingPunct="1">
              <a:lnSpc>
                <a:spcPts val="1375"/>
              </a:lnSpc>
              <a:spcBef>
                <a:spcPts val="65"/>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University </a:t>
            </a:r>
            <a:r>
              <a:rPr lang="en-US" sz="12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Central Florida</a:t>
            </a:r>
            <a:endParaRPr lang="en-US" sz="1200" b="0" i="0" u="none" strike="noStrike" dirty="0">
              <a:effectLst/>
              <a:latin typeface="Arial" panose="020B0604020202020204" pitchFamily="34" charset="0"/>
            </a:endParaRPr>
          </a:p>
          <a:p>
            <a:pPr marL="9144" marR="0" algn="ctr" rtl="0" eaLnBrk="1" fontAlgn="ctr" latinLnBrk="0" hangingPunct="1">
              <a:lnSpc>
                <a:spcPts val="1385"/>
              </a:lnSpc>
              <a:spcBef>
                <a:spcPts val="60"/>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Florida Hospital Cancer</a:t>
            </a:r>
            <a:r>
              <a:rPr lang="en-US" sz="1200" b="1" i="0" u="none" strike="noStrike" kern="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Institute</a:t>
            </a:r>
            <a:endParaRPr lang="en-US" sz="1200" b="0" i="0" u="none" strike="noStrike" dirty="0">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Moffitt Cancer Center</a:t>
            </a:r>
            <a:endParaRPr lang="en-US" sz="1200" b="0" i="0" u="none" strike="noStrike" dirty="0">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University </a:t>
            </a:r>
            <a:r>
              <a:rPr lang="en-US" sz="12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n-US" sz="1200" b="1" i="0" u="none" strike="noStrike" kern="12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Florida</a:t>
            </a:r>
            <a:endParaRPr lang="en-US" sz="1200" b="0" i="0" u="none" strike="noStrike" dirty="0">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Florida Institute </a:t>
            </a:r>
            <a:r>
              <a:rPr lang="en-US" sz="12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n-US" sz="1200" b="1" i="0" u="none" strike="noStrike" kern="12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Technology</a:t>
            </a:r>
            <a:endParaRPr lang="en-US" sz="1200" b="0" i="0" u="none" strike="noStrike" dirty="0">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Nano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Discovery Inc.</a:t>
            </a:r>
            <a:endParaRPr lang="en-US" sz="1200" b="0" i="0" u="none" strike="noStrike" dirty="0">
              <a:effectLst/>
              <a:latin typeface="Arial" panose="020B0604020202020204" pitchFamily="34" charset="0"/>
            </a:endParaRPr>
          </a:p>
          <a:p>
            <a:pPr marL="9144" marR="0" algn="ctr" rtl="0" eaLnBrk="1" fontAlgn="ctr" latinLnBrk="0" hangingPunct="1">
              <a:lnSpc>
                <a:spcPts val="1375"/>
              </a:lnSpc>
              <a:spcBef>
                <a:spcPts val="70"/>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University </a:t>
            </a:r>
            <a:r>
              <a:rPr lang="en-US" sz="12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n-US" sz="1200" b="1" i="0" u="none" strike="noStrike" kern="12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Miami</a:t>
            </a:r>
            <a:endParaRPr lang="en-US" sz="1200" b="0" i="0" u="none" strike="noStrike" dirty="0">
              <a:effectLst/>
              <a:latin typeface="Arial" panose="020B0604020202020204" pitchFamily="34" charset="0"/>
            </a:endParaRPr>
          </a:p>
          <a:p>
            <a:pPr marL="9144" marR="0" algn="ctr" rtl="0" eaLnBrk="1" fontAlgn="ctr" latinLnBrk="0" hangingPunct="1">
              <a:lnSpc>
                <a:spcPts val="1385"/>
              </a:lnSpc>
              <a:spcBef>
                <a:spcPts val="60"/>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Florida International</a:t>
            </a:r>
            <a:r>
              <a:rPr lang="en-US" sz="1200" b="1" i="0" u="none" strike="noStrike" kern="12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University</a:t>
            </a:r>
            <a:endParaRPr lang="en-US" sz="1200" b="0" i="0" u="none" strike="noStrike" dirty="0">
              <a:effectLst/>
              <a:latin typeface="Arial" panose="020B0604020202020204" pitchFamily="34" charset="0"/>
            </a:endParaRPr>
          </a:p>
          <a:p>
            <a:pPr marL="9144" marR="0" algn="ctr" rtl="0" eaLnBrk="1" fontAlgn="ctr" latinLnBrk="0" hangingPunct="1">
              <a:lnSpc>
                <a:spcPts val="1380"/>
              </a:lnSpc>
              <a:spcBef>
                <a:spcPts val="65"/>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Nemours </a:t>
            </a:r>
            <a:r>
              <a:rPr lang="en-US" sz="1200" b="1" i="0" u="none" strike="noStrike" kern="1200" spc="-5"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Childrens</a:t>
            </a:r>
            <a:r>
              <a:rPr lang="en-US" sz="1200" b="1" i="0" u="none" strike="noStrike" kern="12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Clinic</a:t>
            </a:r>
            <a:endParaRPr lang="en-US" sz="1200" b="0" i="0" u="none" strike="noStrike" dirty="0">
              <a:effectLst/>
              <a:latin typeface="Arial" panose="020B0604020202020204" pitchFamily="34" charset="0"/>
            </a:endParaRPr>
          </a:p>
          <a:p>
            <a:pPr marL="9144" marR="0" algn="ctr" rtl="0" eaLnBrk="1" fontAlgn="ctr" latinLnBrk="0" hangingPunct="1">
              <a:lnSpc>
                <a:spcPts val="1375"/>
              </a:lnSpc>
              <a:spcBef>
                <a:spcPts val="70"/>
              </a:spcBef>
              <a:spcAft>
                <a:spcPts val="0"/>
              </a:spcAft>
            </a:pP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University </a:t>
            </a:r>
            <a:r>
              <a:rPr lang="en-US" sz="12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South</a:t>
            </a:r>
            <a:r>
              <a:rPr lang="en-US" sz="1200" b="1" i="0" u="none" strike="noStrike" kern="12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0" u="none" strike="noStrike" kern="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Florida</a:t>
            </a:r>
            <a:endParaRPr lang="en-US" sz="12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5</a:t>
            </a:fld>
            <a:endParaRPr lang="en-US"/>
          </a:p>
        </p:txBody>
      </p:sp>
    </p:spTree>
    <p:extLst>
      <p:ext uri="{BB962C8B-B14F-4D97-AF65-F5344CB8AC3E}">
        <p14:creationId xmlns:p14="http://schemas.microsoft.com/office/powerpoint/2010/main" val="307039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992 unique applicants from 40 institutions.</a:t>
            </a:r>
          </a:p>
        </p:txBody>
      </p:sp>
      <p:sp>
        <p:nvSpPr>
          <p:cNvPr id="4" name="Slide Number Placeholder 3"/>
          <p:cNvSpPr>
            <a:spLocks noGrp="1"/>
          </p:cNvSpPr>
          <p:nvPr>
            <p:ph type="sldNum" sz="quarter" idx="5"/>
          </p:nvPr>
        </p:nvSpPr>
        <p:spPr/>
        <p:txBody>
          <a:bodyPr/>
          <a:lstStyle/>
          <a:p>
            <a:fld id="{B37B1E85-34A4-4C5A-A082-8B699300D4F8}" type="slidenum">
              <a:rPr lang="en-US" smtClean="0"/>
              <a:t>6</a:t>
            </a:fld>
            <a:endParaRPr lang="en-US"/>
          </a:p>
        </p:txBody>
      </p:sp>
    </p:spTree>
    <p:extLst>
      <p:ext uri="{BB962C8B-B14F-4D97-AF65-F5344CB8AC3E}">
        <p14:creationId xmlns:p14="http://schemas.microsoft.com/office/powerpoint/2010/main" val="93777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highlight denotes relinquished bridge grant</a:t>
            </a:r>
          </a:p>
        </p:txBody>
      </p:sp>
      <p:sp>
        <p:nvSpPr>
          <p:cNvPr id="4" name="Slide Number Placeholder 3"/>
          <p:cNvSpPr>
            <a:spLocks noGrp="1"/>
          </p:cNvSpPr>
          <p:nvPr>
            <p:ph type="sldNum" sz="quarter" idx="10"/>
          </p:nvPr>
        </p:nvSpPr>
        <p:spPr/>
        <p:txBody>
          <a:bodyPr/>
          <a:lstStyle/>
          <a:p>
            <a:fld id="{B37B1E85-34A4-4C5A-A082-8B699300D4F8}" type="slidenum">
              <a:rPr lang="en-US" smtClean="0"/>
              <a:t>7</a:t>
            </a:fld>
            <a:endParaRPr lang="en-US"/>
          </a:p>
        </p:txBody>
      </p:sp>
    </p:spTree>
    <p:extLst>
      <p:ext uri="{BB962C8B-B14F-4D97-AF65-F5344CB8AC3E}">
        <p14:creationId xmlns:p14="http://schemas.microsoft.com/office/powerpoint/2010/main" val="254944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Highlighted award was relinquished</a:t>
            </a:r>
          </a:p>
        </p:txBody>
      </p:sp>
      <p:sp>
        <p:nvSpPr>
          <p:cNvPr id="4" name="Slide Number Placeholder 3"/>
          <p:cNvSpPr>
            <a:spLocks noGrp="1"/>
          </p:cNvSpPr>
          <p:nvPr>
            <p:ph type="sldNum" sz="quarter" idx="10"/>
          </p:nvPr>
        </p:nvSpPr>
        <p:spPr/>
        <p:txBody>
          <a:bodyPr/>
          <a:lstStyle/>
          <a:p>
            <a:fld id="{B37B1E85-34A4-4C5A-A082-8B699300D4F8}" type="slidenum">
              <a:rPr lang="en-US" smtClean="0"/>
              <a:t>8</a:t>
            </a:fld>
            <a:endParaRPr lang="en-US"/>
          </a:p>
        </p:txBody>
      </p:sp>
    </p:spTree>
    <p:extLst>
      <p:ext uri="{BB962C8B-B14F-4D97-AF65-F5344CB8AC3E}">
        <p14:creationId xmlns:p14="http://schemas.microsoft.com/office/powerpoint/2010/main" val="298106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FOA will be releasing in May 2022 earlier then the usual July 1st</a:t>
            </a:r>
          </a:p>
        </p:txBody>
      </p:sp>
      <p:sp>
        <p:nvSpPr>
          <p:cNvPr id="4" name="Slide Number Placeholder 3"/>
          <p:cNvSpPr>
            <a:spLocks noGrp="1"/>
          </p:cNvSpPr>
          <p:nvPr>
            <p:ph type="sldNum" sz="quarter" idx="10"/>
          </p:nvPr>
        </p:nvSpPr>
        <p:spPr/>
        <p:txBody>
          <a:bodyPr/>
          <a:lstStyle/>
          <a:p>
            <a:fld id="{B37B1E85-34A4-4C5A-A082-8B699300D4F8}" type="slidenum">
              <a:rPr lang="en-US" smtClean="0"/>
              <a:t>10</a:t>
            </a:fld>
            <a:endParaRPr lang="en-US"/>
          </a:p>
        </p:txBody>
      </p:sp>
    </p:spTree>
    <p:extLst>
      <p:ext uri="{BB962C8B-B14F-4D97-AF65-F5344CB8AC3E}">
        <p14:creationId xmlns:p14="http://schemas.microsoft.com/office/powerpoint/2010/main" val="429148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year history</a:t>
            </a:r>
          </a:p>
        </p:txBody>
      </p:sp>
      <p:sp>
        <p:nvSpPr>
          <p:cNvPr id="4" name="Slide Number Placeholder 3"/>
          <p:cNvSpPr>
            <a:spLocks noGrp="1"/>
          </p:cNvSpPr>
          <p:nvPr>
            <p:ph type="sldNum" sz="quarter" idx="10"/>
          </p:nvPr>
        </p:nvSpPr>
        <p:spPr/>
        <p:txBody>
          <a:bodyPr/>
          <a:lstStyle/>
          <a:p>
            <a:fld id="{B37B1E85-34A4-4C5A-A082-8B699300D4F8}" type="slidenum">
              <a:rPr lang="en-US" smtClean="0"/>
              <a:t>11</a:t>
            </a:fld>
            <a:endParaRPr lang="en-US"/>
          </a:p>
        </p:txBody>
      </p:sp>
    </p:spTree>
    <p:extLst>
      <p:ext uri="{BB962C8B-B14F-4D97-AF65-F5344CB8AC3E}">
        <p14:creationId xmlns:p14="http://schemas.microsoft.com/office/powerpoint/2010/main" val="3236713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9000">
              <a:srgbClr val="00A0AF"/>
            </a:gs>
            <a:gs pos="37000">
              <a:srgbClr val="7ED0E0"/>
            </a:gs>
            <a:gs pos="100000">
              <a:srgbClr val="00A0AF"/>
            </a:gs>
            <a:gs pos="61000">
              <a:schemeClr val="accent1">
                <a:lumMod val="40000"/>
                <a:lumOff val="60000"/>
              </a:schemeClr>
            </a:gs>
          </a:gsLst>
          <a:lin ang="30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116111" y="4859930"/>
            <a:ext cx="17283953" cy="2637739"/>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1"/>
          </a:p>
        </p:txBody>
      </p:sp>
      <p:sp>
        <p:nvSpPr>
          <p:cNvPr id="8" name="Title 1"/>
          <p:cNvSpPr>
            <a:spLocks noGrp="1"/>
          </p:cNvSpPr>
          <p:nvPr>
            <p:ph type="ctrTitle"/>
          </p:nvPr>
        </p:nvSpPr>
        <p:spPr>
          <a:xfrm>
            <a:off x="505251" y="5018376"/>
            <a:ext cx="16463170" cy="2441013"/>
          </a:xfrm>
        </p:spPr>
        <p:txBody>
          <a:bodyPr>
            <a:normAutofit/>
          </a:bodyPr>
          <a:lstStyle>
            <a:lvl1pPr>
              <a:defRPr sz="9601"/>
            </a:lvl1pPr>
          </a:lstStyle>
          <a:p>
            <a:r>
              <a:rPr lang="en-US" sz="8533">
                <a:latin typeface="Arial Black" panose="020B0A04020102020204" pitchFamily="34" charset="0"/>
              </a:rPr>
              <a:t>Click to edit Master title style</a:t>
            </a:r>
          </a:p>
        </p:txBody>
      </p:sp>
      <p:sp>
        <p:nvSpPr>
          <p:cNvPr id="9" name="Subtitle 2"/>
          <p:cNvSpPr>
            <a:spLocks noGrp="1"/>
          </p:cNvSpPr>
          <p:nvPr>
            <p:ph type="subTitle" idx="1"/>
          </p:nvPr>
        </p:nvSpPr>
        <p:spPr>
          <a:xfrm>
            <a:off x="1706137" y="7811630"/>
            <a:ext cx="15074218" cy="1986999"/>
          </a:xfrm>
        </p:spPr>
        <p:txBody>
          <a:bodyPr/>
          <a:lstStyle>
            <a:lvl1pPr algn="r">
              <a:lnSpc>
                <a:spcPct val="100000"/>
              </a:lnSpc>
              <a:spcBef>
                <a:spcPts val="0"/>
              </a:spcBef>
              <a:defRPr>
                <a:solidFill>
                  <a:schemeClr val="bg1"/>
                </a:solidFill>
              </a:defRPr>
            </a:lvl1pPr>
          </a:lstStyle>
          <a:p>
            <a:pPr>
              <a:lnSpc>
                <a:spcPct val="100000"/>
              </a:lnSpc>
              <a:spcBef>
                <a:spcPts val="0"/>
              </a:spcBef>
            </a:pPr>
            <a:r>
              <a:rPr lang="en-US" b="1"/>
              <a:t>Click to edit Master subtitle style</a:t>
            </a:r>
          </a:p>
        </p:txBody>
      </p:sp>
      <p:sp>
        <p:nvSpPr>
          <p:cNvPr id="10" name="Rectangle 9"/>
          <p:cNvSpPr/>
          <p:nvPr userDrawn="1"/>
        </p:nvSpPr>
        <p:spPr>
          <a:xfrm>
            <a:off x="17361893" y="4859930"/>
            <a:ext cx="4449200" cy="2637739"/>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1"/>
          </a:p>
        </p:txBody>
      </p:sp>
      <p:pic>
        <p:nvPicPr>
          <p:cNvPr id="11" name="Picture 10"/>
          <p:cNvPicPr>
            <a:picLocks noChangeAspect="1"/>
          </p:cNvPicPr>
          <p:nvPr userDrawn="1"/>
        </p:nvPicPr>
        <p:blipFill>
          <a:blip r:embed="rId2"/>
          <a:stretch>
            <a:fillRect/>
          </a:stretch>
        </p:blipFill>
        <p:spPr>
          <a:xfrm>
            <a:off x="18042979" y="4613590"/>
            <a:ext cx="2873132" cy="3250585"/>
          </a:xfrm>
          <a:prstGeom prst="rect">
            <a:avLst/>
          </a:prstGeom>
        </p:spPr>
      </p:pic>
    </p:spTree>
    <p:extLst>
      <p:ext uri="{BB962C8B-B14F-4D97-AF65-F5344CB8AC3E}">
        <p14:creationId xmlns:p14="http://schemas.microsoft.com/office/powerpoint/2010/main" val="393883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24830-8569-456B-BFAB-55022A06B194}"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19024-31DC-4851-9F85-91E91F71B544}" type="slidenum">
              <a:rPr lang="en-US" smtClean="0"/>
              <a:t>‹#›</a:t>
            </a:fld>
            <a:endParaRPr lang="en-US"/>
          </a:p>
        </p:txBody>
      </p:sp>
      <p:sp>
        <p:nvSpPr>
          <p:cNvPr id="5" name="Rectangle 4"/>
          <p:cNvSpPr>
            <a:spLocks noChangeArrowheads="1"/>
          </p:cNvSpPr>
          <p:nvPr userDrawn="1"/>
        </p:nvSpPr>
        <p:spPr bwMode="auto">
          <a:xfrm>
            <a:off x="276344" y="289606"/>
            <a:ext cx="21163478" cy="205350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162556" tIns="81280" rIns="162556" bIns="81280" anchor="ctr" compatLnSpc="1"/>
          <a:lstStyle/>
          <a:p>
            <a:endParaRPr lang="en-US" sz="3201">
              <a:solidFill>
                <a:prstClr val="black"/>
              </a:solidFill>
            </a:endParaRPr>
          </a:p>
        </p:txBody>
      </p:sp>
      <p:sp>
        <p:nvSpPr>
          <p:cNvPr id="6" name="Content Placeholder 2"/>
          <p:cNvSpPr>
            <a:spLocks noGrp="1"/>
          </p:cNvSpPr>
          <p:nvPr>
            <p:ph idx="1"/>
          </p:nvPr>
        </p:nvSpPr>
        <p:spPr>
          <a:xfrm>
            <a:off x="1209431" y="2943394"/>
            <a:ext cx="19356371" cy="7609831"/>
          </a:xfrm>
        </p:spPr>
        <p:txBody>
          <a:bodyPr/>
          <a:lstStyle/>
          <a:p>
            <a:pPr lvl="0"/>
            <a:r>
              <a:rPr lang="en-US"/>
              <a:t>Edit Master text styles</a:t>
            </a:r>
          </a:p>
        </p:txBody>
      </p:sp>
      <p:sp>
        <p:nvSpPr>
          <p:cNvPr id="7" name="Rectangle 6"/>
          <p:cNvSpPr>
            <a:spLocks noChangeArrowheads="1"/>
          </p:cNvSpPr>
          <p:nvPr userDrawn="1"/>
        </p:nvSpPr>
        <p:spPr bwMode="auto">
          <a:xfrm>
            <a:off x="260090" y="11362949"/>
            <a:ext cx="21168895" cy="550334"/>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162556" tIns="81280" rIns="162556" bIns="81280" anchor="ctr" compatLnSpc="1"/>
          <a:lstStyle/>
          <a:p>
            <a:endParaRPr lang="en-US" sz="3201">
              <a:solidFill>
                <a:prstClr val="black"/>
              </a:solidFill>
            </a:endParaRPr>
          </a:p>
        </p:txBody>
      </p:sp>
      <p:sp>
        <p:nvSpPr>
          <p:cNvPr id="8" name="Rectangle 7"/>
          <p:cNvSpPr>
            <a:spLocks noChangeArrowheads="1"/>
          </p:cNvSpPr>
          <p:nvPr userDrawn="1"/>
        </p:nvSpPr>
        <p:spPr bwMode="auto">
          <a:xfrm>
            <a:off x="270927" y="270933"/>
            <a:ext cx="21168895" cy="11639296"/>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162556" tIns="81280" rIns="162556" bIns="81280" anchor="ctr" compatLnSpc="1"/>
          <a:lstStyle/>
          <a:p>
            <a:endParaRPr lang="en-US" sz="3201">
              <a:solidFill>
                <a:prstClr val="black"/>
              </a:solidFill>
            </a:endParaRPr>
          </a:p>
        </p:txBody>
      </p:sp>
      <p:sp>
        <p:nvSpPr>
          <p:cNvPr id="9" name="Straight Connector 8"/>
          <p:cNvSpPr>
            <a:spLocks noChangeShapeType="1"/>
          </p:cNvSpPr>
          <p:nvPr userDrawn="1"/>
        </p:nvSpPr>
        <p:spPr bwMode="auto">
          <a:xfrm>
            <a:off x="270935" y="11248220"/>
            <a:ext cx="21158058" cy="0"/>
          </a:xfrm>
          <a:prstGeom prst="line">
            <a:avLst/>
          </a:prstGeom>
          <a:noFill/>
          <a:ln w="11430" cap="flat" cmpd="sng" algn="ctr">
            <a:solidFill>
              <a:srgbClr val="F96C45"/>
            </a:solidFill>
            <a:prstDash val="sysDash"/>
            <a:round/>
            <a:headEnd type="none" w="med" len="med"/>
            <a:tailEnd type="none" w="med" len="med"/>
          </a:ln>
          <a:effectLst/>
        </p:spPr>
        <p:txBody>
          <a:bodyPr vert="horz" wrap="none" lIns="162556" tIns="81280" rIns="162556" bIns="81280" anchor="ctr" compatLnSpc="1"/>
          <a:lstStyle/>
          <a:p>
            <a:endParaRPr lang="en-US" sz="3201">
              <a:solidFill>
                <a:prstClr val="black"/>
              </a:solidFill>
            </a:endParaRPr>
          </a:p>
        </p:txBody>
      </p:sp>
      <p:sp>
        <p:nvSpPr>
          <p:cNvPr id="10" name="Oval 9"/>
          <p:cNvSpPr/>
          <p:nvPr userDrawn="1"/>
        </p:nvSpPr>
        <p:spPr>
          <a:xfrm>
            <a:off x="10245000" y="10647937"/>
            <a:ext cx="1083707" cy="108373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3201">
              <a:solidFill>
                <a:prstClr val="white"/>
              </a:solidFill>
            </a:endParaRPr>
          </a:p>
        </p:txBody>
      </p:sp>
      <p:sp>
        <p:nvSpPr>
          <p:cNvPr id="11" name="Oval 10"/>
          <p:cNvSpPr/>
          <p:nvPr userDrawn="1"/>
        </p:nvSpPr>
        <p:spPr>
          <a:xfrm>
            <a:off x="10402728" y="10841820"/>
            <a:ext cx="747758" cy="747776"/>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3201">
              <a:solidFill>
                <a:prstClr val="white"/>
              </a:solidFill>
            </a:endParaRPr>
          </a:p>
        </p:txBody>
      </p:sp>
      <p:sp>
        <p:nvSpPr>
          <p:cNvPr id="12" name="Slide Number Placeholder 5"/>
          <p:cNvSpPr txBox="1">
            <a:spLocks/>
          </p:cNvSpPr>
          <p:nvPr userDrawn="1"/>
        </p:nvSpPr>
        <p:spPr>
          <a:xfrm>
            <a:off x="10091523" y="10823421"/>
            <a:ext cx="1380287" cy="784578"/>
          </a:xfrm>
          <a:prstGeom prst="rect">
            <a:avLst/>
          </a:prstGeom>
        </p:spPr>
        <p:txBody>
          <a:bodyPr vert="horz" lIns="162556" tIns="81280" rIns="162556" bIns="8128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3555" smtClean="0">
                <a:solidFill>
                  <a:srgbClr val="00A0AF"/>
                </a:solidFill>
              </a:rPr>
              <a:pPr algn="ctr"/>
              <a:t>‹#›</a:t>
            </a:fld>
            <a:endParaRPr lang="en-US" sz="3555">
              <a:solidFill>
                <a:srgbClr val="00A0AF"/>
              </a:solidFill>
            </a:endParaRPr>
          </a:p>
        </p:txBody>
      </p:sp>
      <p:sp>
        <p:nvSpPr>
          <p:cNvPr id="13" name="Title 3"/>
          <p:cNvSpPr>
            <a:spLocks noGrp="1"/>
          </p:cNvSpPr>
          <p:nvPr>
            <p:ph type="title"/>
          </p:nvPr>
        </p:nvSpPr>
        <p:spPr>
          <a:xfrm>
            <a:off x="1209431" y="421442"/>
            <a:ext cx="19356371" cy="1921668"/>
          </a:xfrm>
        </p:spPr>
        <p:txBody>
          <a:bodyPr/>
          <a:lstStyle>
            <a:lvl1pPr>
              <a:defRPr>
                <a:solidFill>
                  <a:schemeClr val="bg1"/>
                </a:solidFill>
              </a:defRPr>
            </a:lvl1pPr>
          </a:lstStyle>
          <a:p>
            <a:r>
              <a:rPr lang="en-US">
                <a:latin typeface="Arial Black" panose="020B0A04020102020204" pitchFamily="34" charset="0"/>
              </a:rPr>
              <a:t>Click to edit Master title style</a:t>
            </a:r>
          </a:p>
        </p:txBody>
      </p:sp>
      <p:pic>
        <p:nvPicPr>
          <p:cNvPr id="14" name="Picture 13">
            <a:extLst>
              <a:ext uri="{FF2B5EF4-FFF2-40B4-BE49-F238E27FC236}">
                <a16:creationId xmlns:a16="http://schemas.microsoft.com/office/drawing/2014/main" id="{C0FCDC4B-6DBD-473E-8BD8-3458217ADDA5}"/>
              </a:ext>
            </a:extLst>
          </p:cNvPr>
          <p:cNvPicPr>
            <a:picLocks noChangeAspect="1"/>
          </p:cNvPicPr>
          <p:nvPr userDrawn="1"/>
        </p:nvPicPr>
        <p:blipFill>
          <a:blip r:embed="rId2"/>
          <a:stretch>
            <a:fillRect/>
          </a:stretch>
        </p:blipFill>
        <p:spPr>
          <a:xfrm>
            <a:off x="19460193" y="9116888"/>
            <a:ext cx="1832214" cy="2072917"/>
          </a:xfrm>
          <a:prstGeom prst="rect">
            <a:avLst/>
          </a:prstGeom>
        </p:spPr>
      </p:pic>
      <p:sp>
        <p:nvSpPr>
          <p:cNvPr id="16" name="Content Placeholder 15">
            <a:extLst>
              <a:ext uri="{FF2B5EF4-FFF2-40B4-BE49-F238E27FC236}">
                <a16:creationId xmlns:a16="http://schemas.microsoft.com/office/drawing/2014/main" id="{F92F2F38-5A69-4FB4-BB92-A45B68916F47}"/>
              </a:ext>
            </a:extLst>
          </p:cNvPr>
          <p:cNvSpPr>
            <a:spLocks noGrp="1"/>
          </p:cNvSpPr>
          <p:nvPr>
            <p:ph sz="quarter" idx="13"/>
          </p:nvPr>
        </p:nvSpPr>
        <p:spPr>
          <a:xfrm>
            <a:off x="20786725" y="100282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245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106" y="649112"/>
            <a:ext cx="18693944" cy="23565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0106" y="3245556"/>
            <a:ext cx="18693944" cy="77357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90099" y="11300183"/>
            <a:ext cx="4876681"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42A24830-8569-456B-BFAB-55022A06B194}" type="datetimeFigureOut">
              <a:rPr lang="en-US" smtClean="0"/>
              <a:t>5/18/2022</a:t>
            </a:fld>
            <a:endParaRPr lang="en-US"/>
          </a:p>
        </p:txBody>
      </p:sp>
      <p:sp>
        <p:nvSpPr>
          <p:cNvPr id="5" name="Footer Placeholder 4"/>
          <p:cNvSpPr>
            <a:spLocks noGrp="1"/>
          </p:cNvSpPr>
          <p:nvPr>
            <p:ph type="ftr" sz="quarter" idx="3"/>
          </p:nvPr>
        </p:nvSpPr>
        <p:spPr>
          <a:xfrm>
            <a:off x="7179567" y="11300183"/>
            <a:ext cx="7315022"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07362" y="11300183"/>
            <a:ext cx="4876681"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B4719024-31DC-4851-9F85-91E91F71B544}" type="slidenum">
              <a:rPr lang="en-US" smtClean="0"/>
              <a:t>‹#›</a:t>
            </a:fld>
            <a:endParaRPr lang="en-US"/>
          </a:p>
        </p:txBody>
      </p:sp>
    </p:spTree>
    <p:extLst>
      <p:ext uri="{BB962C8B-B14F-4D97-AF65-F5344CB8AC3E}">
        <p14:creationId xmlns:p14="http://schemas.microsoft.com/office/powerpoint/2010/main" val="1562450064"/>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1625593" rtl="0" eaLnBrk="1" latinLnBrk="0" hangingPunct="1">
        <a:lnSpc>
          <a:spcPct val="90000"/>
        </a:lnSpc>
        <a:spcBef>
          <a:spcPct val="0"/>
        </a:spcBef>
        <a:buNone/>
        <a:defRPr sz="7822" kern="1200" baseline="0">
          <a:solidFill>
            <a:schemeClr val="bg1"/>
          </a:solidFill>
          <a:latin typeface="Arial Black" panose="020B0A04020102020204" pitchFamily="34" charset="0"/>
          <a:ea typeface="+mj-ea"/>
          <a:cs typeface="+mj-cs"/>
        </a:defRPr>
      </a:lvl1pPr>
    </p:titleStyle>
    <p:bodyStyle>
      <a:lvl1pPr marL="0" indent="0" algn="l" defTabSz="1625593" rtl="0" eaLnBrk="1" latinLnBrk="0" hangingPunct="1">
        <a:lnSpc>
          <a:spcPct val="90000"/>
        </a:lnSpc>
        <a:spcBef>
          <a:spcPts val="1779"/>
        </a:spcBef>
        <a:buFontTx/>
        <a:buNone/>
        <a:defRPr sz="4978" kern="1200" baseline="0">
          <a:solidFill>
            <a:schemeClr val="tx1"/>
          </a:solidFill>
          <a:latin typeface="Trebuchet MS" panose="020B0603020202020204" pitchFamily="34" charset="0"/>
          <a:ea typeface="+mn-ea"/>
          <a:cs typeface="+mn-cs"/>
        </a:defRPr>
      </a:lvl1pPr>
      <a:lvl2pPr marL="812798" indent="0" algn="l" defTabSz="1625593" rtl="0" eaLnBrk="1" latinLnBrk="0" hangingPunct="1">
        <a:lnSpc>
          <a:spcPct val="90000"/>
        </a:lnSpc>
        <a:spcBef>
          <a:spcPts val="888"/>
        </a:spcBef>
        <a:buFontTx/>
        <a:buNone/>
        <a:defRPr sz="4267" kern="1200">
          <a:solidFill>
            <a:schemeClr val="tx1"/>
          </a:solidFill>
          <a:latin typeface="+mn-lt"/>
          <a:ea typeface="+mn-ea"/>
          <a:cs typeface="+mn-cs"/>
        </a:defRPr>
      </a:lvl2pPr>
      <a:lvl3pPr marL="1625593" indent="0" algn="l" defTabSz="1625593" rtl="0" eaLnBrk="1" latinLnBrk="0" hangingPunct="1">
        <a:lnSpc>
          <a:spcPct val="90000"/>
        </a:lnSpc>
        <a:spcBef>
          <a:spcPts val="888"/>
        </a:spcBef>
        <a:buFontTx/>
        <a:buNone/>
        <a:defRPr sz="3555" kern="1200">
          <a:solidFill>
            <a:schemeClr val="tx1"/>
          </a:solidFill>
          <a:latin typeface="+mn-lt"/>
          <a:ea typeface="+mn-ea"/>
          <a:cs typeface="+mn-cs"/>
        </a:defRPr>
      </a:lvl3pPr>
      <a:lvl4pPr marL="2438388" indent="0" algn="l" defTabSz="1625593" rtl="0" eaLnBrk="1" latinLnBrk="0" hangingPunct="1">
        <a:lnSpc>
          <a:spcPct val="90000"/>
        </a:lnSpc>
        <a:spcBef>
          <a:spcPts val="888"/>
        </a:spcBef>
        <a:buFontTx/>
        <a:buNone/>
        <a:defRPr sz="3201" kern="1200">
          <a:solidFill>
            <a:schemeClr val="tx1"/>
          </a:solidFill>
          <a:latin typeface="+mn-lt"/>
          <a:ea typeface="+mn-ea"/>
          <a:cs typeface="+mn-cs"/>
        </a:defRPr>
      </a:lvl4pPr>
      <a:lvl5pPr marL="3251186" indent="0" algn="l" defTabSz="1625593" rtl="0" eaLnBrk="1" latinLnBrk="0" hangingPunct="1">
        <a:lnSpc>
          <a:spcPct val="90000"/>
        </a:lnSpc>
        <a:spcBef>
          <a:spcPts val="888"/>
        </a:spcBef>
        <a:buFontTx/>
        <a:buNone/>
        <a:defRPr sz="3201" kern="1200">
          <a:solidFill>
            <a:schemeClr val="tx1"/>
          </a:solidFill>
          <a:latin typeface="+mn-lt"/>
          <a:ea typeface="+mn-ea"/>
          <a:cs typeface="+mn-cs"/>
        </a:defRPr>
      </a:lvl5pPr>
      <a:lvl6pPr marL="4470383" indent="-406399" algn="l" defTabSz="1625593" rtl="0" eaLnBrk="1" latinLnBrk="0" hangingPunct="1">
        <a:lnSpc>
          <a:spcPct val="90000"/>
        </a:lnSpc>
        <a:spcBef>
          <a:spcPts val="888"/>
        </a:spcBef>
        <a:buFont typeface="Arial" panose="020B0604020202020204" pitchFamily="34" charset="0"/>
        <a:buChar char="•"/>
        <a:defRPr sz="3201" kern="1200">
          <a:solidFill>
            <a:schemeClr val="tx1"/>
          </a:solidFill>
          <a:latin typeface="+mn-lt"/>
          <a:ea typeface="+mn-ea"/>
          <a:cs typeface="+mn-cs"/>
        </a:defRPr>
      </a:lvl6pPr>
      <a:lvl7pPr marL="5283177" indent="-406399" algn="l" defTabSz="1625593" rtl="0" eaLnBrk="1" latinLnBrk="0" hangingPunct="1">
        <a:lnSpc>
          <a:spcPct val="90000"/>
        </a:lnSpc>
        <a:spcBef>
          <a:spcPts val="888"/>
        </a:spcBef>
        <a:buFont typeface="Arial" panose="020B0604020202020204" pitchFamily="34" charset="0"/>
        <a:buChar char="•"/>
        <a:defRPr sz="3201" kern="1200">
          <a:solidFill>
            <a:schemeClr val="tx1"/>
          </a:solidFill>
          <a:latin typeface="+mn-lt"/>
          <a:ea typeface="+mn-ea"/>
          <a:cs typeface="+mn-cs"/>
        </a:defRPr>
      </a:lvl7pPr>
      <a:lvl8pPr marL="6095972" indent="-406399" algn="l" defTabSz="1625593" rtl="0" eaLnBrk="1" latinLnBrk="0" hangingPunct="1">
        <a:lnSpc>
          <a:spcPct val="90000"/>
        </a:lnSpc>
        <a:spcBef>
          <a:spcPts val="888"/>
        </a:spcBef>
        <a:buFont typeface="Arial" panose="020B0604020202020204" pitchFamily="34" charset="0"/>
        <a:buChar char="•"/>
        <a:defRPr sz="3201" kern="1200">
          <a:solidFill>
            <a:schemeClr val="tx1"/>
          </a:solidFill>
          <a:latin typeface="+mn-lt"/>
          <a:ea typeface="+mn-ea"/>
          <a:cs typeface="+mn-cs"/>
        </a:defRPr>
      </a:lvl8pPr>
      <a:lvl9pPr marL="6908767" indent="-406399" algn="l" defTabSz="1625593" rtl="0" eaLnBrk="1" latinLnBrk="0" hangingPunct="1">
        <a:lnSpc>
          <a:spcPct val="90000"/>
        </a:lnSpc>
        <a:spcBef>
          <a:spcPts val="888"/>
        </a:spcBef>
        <a:buFont typeface="Arial" panose="020B0604020202020204" pitchFamily="34" charset="0"/>
        <a:buChar char="•"/>
        <a:defRPr sz="3201" kern="1200">
          <a:solidFill>
            <a:schemeClr val="tx1"/>
          </a:solidFill>
          <a:latin typeface="+mn-lt"/>
          <a:ea typeface="+mn-ea"/>
          <a:cs typeface="+mn-cs"/>
        </a:defRPr>
      </a:lvl9pPr>
    </p:bodyStyle>
    <p:otherStyle>
      <a:defPPr>
        <a:defRPr lang="en-US"/>
      </a:defPPr>
      <a:lvl1pPr marL="0" algn="l" defTabSz="1625593" rtl="0" eaLnBrk="1" latinLnBrk="0" hangingPunct="1">
        <a:defRPr sz="3201" kern="1200">
          <a:solidFill>
            <a:schemeClr val="tx1"/>
          </a:solidFill>
          <a:latin typeface="+mn-lt"/>
          <a:ea typeface="+mn-ea"/>
          <a:cs typeface="+mn-cs"/>
        </a:defRPr>
      </a:lvl1pPr>
      <a:lvl2pPr marL="812798" algn="l" defTabSz="1625593" rtl="0" eaLnBrk="1" latinLnBrk="0" hangingPunct="1">
        <a:defRPr sz="3201" kern="1200">
          <a:solidFill>
            <a:schemeClr val="tx1"/>
          </a:solidFill>
          <a:latin typeface="+mn-lt"/>
          <a:ea typeface="+mn-ea"/>
          <a:cs typeface="+mn-cs"/>
        </a:defRPr>
      </a:lvl2pPr>
      <a:lvl3pPr marL="1625593" algn="l" defTabSz="1625593" rtl="0" eaLnBrk="1" latinLnBrk="0" hangingPunct="1">
        <a:defRPr sz="3201" kern="1200">
          <a:solidFill>
            <a:schemeClr val="tx1"/>
          </a:solidFill>
          <a:latin typeface="+mn-lt"/>
          <a:ea typeface="+mn-ea"/>
          <a:cs typeface="+mn-cs"/>
        </a:defRPr>
      </a:lvl3pPr>
      <a:lvl4pPr marL="2438388" algn="l" defTabSz="1625593" rtl="0" eaLnBrk="1" latinLnBrk="0" hangingPunct="1">
        <a:defRPr sz="3201" kern="1200">
          <a:solidFill>
            <a:schemeClr val="tx1"/>
          </a:solidFill>
          <a:latin typeface="+mn-lt"/>
          <a:ea typeface="+mn-ea"/>
          <a:cs typeface="+mn-cs"/>
        </a:defRPr>
      </a:lvl4pPr>
      <a:lvl5pPr marL="3251186" algn="l" defTabSz="1625593" rtl="0" eaLnBrk="1" latinLnBrk="0" hangingPunct="1">
        <a:defRPr sz="3201" kern="1200">
          <a:solidFill>
            <a:schemeClr val="tx1"/>
          </a:solidFill>
          <a:latin typeface="+mn-lt"/>
          <a:ea typeface="+mn-ea"/>
          <a:cs typeface="+mn-cs"/>
        </a:defRPr>
      </a:lvl5pPr>
      <a:lvl6pPr marL="4063980" algn="l" defTabSz="1625593" rtl="0" eaLnBrk="1" latinLnBrk="0" hangingPunct="1">
        <a:defRPr sz="3201" kern="1200">
          <a:solidFill>
            <a:schemeClr val="tx1"/>
          </a:solidFill>
          <a:latin typeface="+mn-lt"/>
          <a:ea typeface="+mn-ea"/>
          <a:cs typeface="+mn-cs"/>
        </a:defRPr>
      </a:lvl6pPr>
      <a:lvl7pPr marL="4876775" algn="l" defTabSz="1625593" rtl="0" eaLnBrk="1" latinLnBrk="0" hangingPunct="1">
        <a:defRPr sz="3201" kern="1200">
          <a:solidFill>
            <a:schemeClr val="tx1"/>
          </a:solidFill>
          <a:latin typeface="+mn-lt"/>
          <a:ea typeface="+mn-ea"/>
          <a:cs typeface="+mn-cs"/>
        </a:defRPr>
      </a:lvl7pPr>
      <a:lvl8pPr marL="5689573" algn="l" defTabSz="1625593" rtl="0" eaLnBrk="1" latinLnBrk="0" hangingPunct="1">
        <a:defRPr sz="3201" kern="1200">
          <a:solidFill>
            <a:schemeClr val="tx1"/>
          </a:solidFill>
          <a:latin typeface="+mn-lt"/>
          <a:ea typeface="+mn-ea"/>
          <a:cs typeface="+mn-cs"/>
        </a:defRPr>
      </a:lvl8pPr>
      <a:lvl9pPr marL="6502371" algn="l" defTabSz="1625593" rtl="0" eaLnBrk="1" latinLnBrk="0" hangingPunct="1">
        <a:defRPr sz="32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250" y="4417157"/>
            <a:ext cx="16255603" cy="3587386"/>
          </a:xfrm>
        </p:spPr>
        <p:txBody>
          <a:bodyPr>
            <a:normAutofit/>
          </a:bodyPr>
          <a:lstStyle/>
          <a:p>
            <a:pPr algn="r"/>
            <a:r>
              <a:rPr lang="en-US" sz="6400" b="1" dirty="0">
                <a:latin typeface="Arial" pitchFamily="34" charset="0"/>
                <a:cs typeface="Arial" pitchFamily="34" charset="0"/>
              </a:rPr>
              <a:t>FLORIDA’S BIOMEDICAL RESEARCH ADVISORY COUNCIL UPDATE</a:t>
            </a:r>
            <a:br>
              <a:rPr lang="en-US" sz="7111" b="1">
                <a:latin typeface="Arial" pitchFamily="34" charset="0"/>
                <a:cs typeface="Arial" pitchFamily="34" charset="0"/>
              </a:rPr>
            </a:br>
            <a:r>
              <a:rPr lang="en-US" sz="3201" b="1">
                <a:latin typeface="Arial" pitchFamily="34" charset="0"/>
                <a:cs typeface="Arial" pitchFamily="34" charset="0"/>
              </a:rPr>
              <a:t>May </a:t>
            </a:r>
            <a:r>
              <a:rPr lang="en-US" sz="3201" b="1" dirty="0">
                <a:latin typeface="Arial" pitchFamily="34" charset="0"/>
                <a:cs typeface="Arial" pitchFamily="34" charset="0"/>
              </a:rPr>
              <a:t>20, 2022</a:t>
            </a:r>
            <a:endParaRPr lang="en-US" sz="8890" dirty="0"/>
          </a:p>
        </p:txBody>
      </p:sp>
      <p:sp>
        <p:nvSpPr>
          <p:cNvPr id="3" name="Subtitle 2"/>
          <p:cNvSpPr>
            <a:spLocks noGrp="1"/>
          </p:cNvSpPr>
          <p:nvPr>
            <p:ph type="subTitle" idx="1"/>
          </p:nvPr>
        </p:nvSpPr>
        <p:spPr>
          <a:xfrm>
            <a:off x="864117" y="8004541"/>
            <a:ext cx="16255603" cy="2943505"/>
          </a:xfrm>
        </p:spPr>
        <p:txBody>
          <a:bodyPr/>
          <a:lstStyle/>
          <a:p>
            <a:r>
              <a:rPr lang="en-US" dirty="0">
                <a:solidFill>
                  <a:schemeClr val="tx1"/>
                </a:solidFill>
                <a:latin typeface="Arial" panose="020B0604020202020204" pitchFamily="34" charset="0"/>
                <a:cs typeface="Arial" panose="020B0604020202020204" pitchFamily="34" charset="0"/>
              </a:rPr>
              <a:t>Daniel Armstrong, PhD</a:t>
            </a:r>
          </a:p>
          <a:p>
            <a:r>
              <a:rPr lang="en-US" dirty="0">
                <a:solidFill>
                  <a:schemeClr val="tx1"/>
                </a:solidFill>
                <a:latin typeface="Arial" panose="020B0604020202020204" pitchFamily="34" charset="0"/>
                <a:cs typeface="Arial" panose="020B0604020202020204" pitchFamily="34" charset="0"/>
              </a:rPr>
              <a:t>Chair, Florida Biomedical Research Advisory Council</a:t>
            </a:r>
          </a:p>
        </p:txBody>
      </p:sp>
    </p:spTree>
    <p:extLst>
      <p:ext uri="{BB962C8B-B14F-4D97-AF65-F5344CB8AC3E}">
        <p14:creationId xmlns:p14="http://schemas.microsoft.com/office/powerpoint/2010/main" val="3265506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B00900-5973-47B3-9CF3-411197B04C5B}"/>
              </a:ext>
            </a:extLst>
          </p:cNvPr>
          <p:cNvSpPr>
            <a:spLocks noGrp="1"/>
          </p:cNvSpPr>
          <p:nvPr>
            <p:ph type="title"/>
          </p:nvPr>
        </p:nvSpPr>
        <p:spPr>
          <a:xfrm>
            <a:off x="1032968" y="788735"/>
            <a:ext cx="19356371" cy="1122545"/>
          </a:xfrm>
        </p:spPr>
        <p:txBody>
          <a:bodyPr>
            <a:normAutofit/>
          </a:bodyPr>
          <a:lstStyle/>
          <a:p>
            <a:pPr algn="ctr"/>
            <a:r>
              <a:rPr lang="en-US" sz="7000" dirty="0">
                <a:latin typeface="Arial" panose="020B0604020202020204" pitchFamily="34" charset="0"/>
                <a:cs typeface="Arial" panose="020B0604020202020204" pitchFamily="34" charset="0"/>
              </a:rPr>
              <a:t>Annual Application Process</a:t>
            </a:r>
          </a:p>
        </p:txBody>
      </p:sp>
      <p:sp>
        <p:nvSpPr>
          <p:cNvPr id="8" name="Arrow: Right 7">
            <a:extLst>
              <a:ext uri="{FF2B5EF4-FFF2-40B4-BE49-F238E27FC236}">
                <a16:creationId xmlns:a16="http://schemas.microsoft.com/office/drawing/2014/main" id="{9619050E-8E37-43A5-9FA0-C103AA4DA4E0}"/>
              </a:ext>
            </a:extLst>
          </p:cNvPr>
          <p:cNvSpPr/>
          <p:nvPr/>
        </p:nvSpPr>
        <p:spPr>
          <a:xfrm>
            <a:off x="4401837" y="3927614"/>
            <a:ext cx="2552375"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CURRENTLY</a:t>
            </a:r>
          </a:p>
        </p:txBody>
      </p:sp>
      <p:pic>
        <p:nvPicPr>
          <p:cNvPr id="11" name="Content Placeholder 10">
            <a:extLst>
              <a:ext uri="{FF2B5EF4-FFF2-40B4-BE49-F238E27FC236}">
                <a16:creationId xmlns:a16="http://schemas.microsoft.com/office/drawing/2014/main" id="{9DFC5BFA-E943-4FD9-8509-AD678F67CDA9}"/>
              </a:ext>
            </a:extLst>
          </p:cNvPr>
          <p:cNvPicPr>
            <a:picLocks noGrp="1" noChangeAspect="1"/>
          </p:cNvPicPr>
          <p:nvPr>
            <p:ph idx="1"/>
          </p:nvPr>
        </p:nvPicPr>
        <p:blipFill>
          <a:blip r:embed="rId3"/>
          <a:stretch>
            <a:fillRect/>
          </a:stretch>
        </p:blipFill>
        <p:spPr>
          <a:xfrm>
            <a:off x="7072873" y="2373161"/>
            <a:ext cx="7528392" cy="8468831"/>
          </a:xfrm>
          <a:prstGeom prst="rect">
            <a:avLst/>
          </a:prstGeom>
        </p:spPr>
      </p:pic>
    </p:spTree>
    <p:extLst>
      <p:ext uri="{BB962C8B-B14F-4D97-AF65-F5344CB8AC3E}">
        <p14:creationId xmlns:p14="http://schemas.microsoft.com/office/powerpoint/2010/main" val="57864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A7E57-D0ED-4545-8DB9-DFE48DEC684D}"/>
              </a:ext>
            </a:extLst>
          </p:cNvPr>
          <p:cNvSpPr>
            <a:spLocks noGrp="1"/>
          </p:cNvSpPr>
          <p:nvPr>
            <p:ph type="title"/>
          </p:nvPr>
        </p:nvSpPr>
        <p:spPr>
          <a:xfrm>
            <a:off x="675151" y="437484"/>
            <a:ext cx="19730230" cy="1921668"/>
          </a:xfrm>
        </p:spPr>
        <p:txBody>
          <a:bodyPr>
            <a:normAutofit/>
          </a:bodyPr>
          <a:lstStyle/>
          <a:p>
            <a:pPr algn="ctr"/>
            <a:r>
              <a:rPr lang="en-US" sz="7000" dirty="0">
                <a:latin typeface="Arial" panose="020B0604020202020204" pitchFamily="34" charset="0"/>
                <a:cs typeface="Arial" panose="020B0604020202020204" pitchFamily="34" charset="0"/>
              </a:rPr>
              <a:t>Bankhead-Coley Applications and Awards</a:t>
            </a:r>
          </a:p>
        </p:txBody>
      </p:sp>
      <p:graphicFrame>
        <p:nvGraphicFramePr>
          <p:cNvPr id="15" name="Content Placeholder 14">
            <a:extLst>
              <a:ext uri="{FF2B5EF4-FFF2-40B4-BE49-F238E27FC236}">
                <a16:creationId xmlns:a16="http://schemas.microsoft.com/office/drawing/2014/main" id="{EE206993-A793-4CF7-A60D-321F0604DE37}"/>
              </a:ext>
            </a:extLst>
          </p:cNvPr>
          <p:cNvGraphicFramePr>
            <a:graphicFrameLocks noGrp="1"/>
          </p:cNvGraphicFramePr>
          <p:nvPr>
            <p:ph idx="1"/>
            <p:extLst>
              <p:ext uri="{D42A27DB-BD31-4B8C-83A1-F6EECF244321}">
                <p14:modId xmlns:p14="http://schemas.microsoft.com/office/powerpoint/2010/main" val="100721006"/>
              </p:ext>
            </p:extLst>
          </p:nvPr>
        </p:nvGraphicFramePr>
        <p:xfrm>
          <a:off x="1193632" y="2766762"/>
          <a:ext cx="19548810" cy="7724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240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BB8B7A-7693-4828-B4C2-A4A27E1F7B39}"/>
              </a:ext>
            </a:extLst>
          </p:cNvPr>
          <p:cNvSpPr>
            <a:spLocks noGrp="1"/>
          </p:cNvSpPr>
          <p:nvPr>
            <p:ph type="title"/>
          </p:nvPr>
        </p:nvSpPr>
        <p:spPr/>
        <p:txBody>
          <a:bodyPr>
            <a:normAutofit/>
          </a:bodyPr>
          <a:lstStyle/>
          <a:p>
            <a:pPr algn="ctr"/>
            <a:r>
              <a:rPr lang="en-US" sz="7000" dirty="0">
                <a:latin typeface="Arial" panose="020B0604020202020204" pitchFamily="34" charset="0"/>
                <a:cs typeface="Arial" panose="020B0604020202020204" pitchFamily="34" charset="0"/>
              </a:rPr>
              <a:t>King Applications and Awards </a:t>
            </a:r>
          </a:p>
        </p:txBody>
      </p:sp>
      <p:graphicFrame>
        <p:nvGraphicFramePr>
          <p:cNvPr id="6" name="Content Placeholder 5">
            <a:extLst>
              <a:ext uri="{FF2B5EF4-FFF2-40B4-BE49-F238E27FC236}">
                <a16:creationId xmlns:a16="http://schemas.microsoft.com/office/drawing/2014/main" id="{42D0BE87-5763-46BC-AEE1-7CD8FA2F8740}"/>
              </a:ext>
            </a:extLst>
          </p:cNvPr>
          <p:cNvGraphicFramePr>
            <a:graphicFrameLocks noGrp="1"/>
          </p:cNvGraphicFramePr>
          <p:nvPr>
            <p:ph idx="1"/>
            <p:extLst>
              <p:ext uri="{D42A27DB-BD31-4B8C-83A1-F6EECF244321}">
                <p14:modId xmlns:p14="http://schemas.microsoft.com/office/powerpoint/2010/main" val="3125906346"/>
              </p:ext>
            </p:extLst>
          </p:nvPr>
        </p:nvGraphicFramePr>
        <p:xfrm>
          <a:off x="1578399" y="3071561"/>
          <a:ext cx="19356388" cy="7610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769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CD54A-66BE-41F3-940F-70797ADE841C}"/>
              </a:ext>
            </a:extLst>
          </p:cNvPr>
          <p:cNvSpPr>
            <a:spLocks noGrp="1"/>
          </p:cNvSpPr>
          <p:nvPr>
            <p:ph type="title"/>
          </p:nvPr>
        </p:nvSpPr>
        <p:spPr/>
        <p:txBody>
          <a:bodyPr>
            <a:normAutofit/>
          </a:bodyPr>
          <a:lstStyle/>
          <a:p>
            <a:pPr algn="ctr"/>
            <a:r>
              <a:rPr lang="en-US" sz="7000" dirty="0">
                <a:latin typeface="Arial" panose="020B0604020202020204" pitchFamily="34" charset="0"/>
                <a:cs typeface="Arial" panose="020B0604020202020204" pitchFamily="34" charset="0"/>
              </a:rPr>
              <a:t>Bella Applications and Awards</a:t>
            </a:r>
          </a:p>
        </p:txBody>
      </p:sp>
      <p:graphicFrame>
        <p:nvGraphicFramePr>
          <p:cNvPr id="5" name="Content Placeholder 4">
            <a:extLst>
              <a:ext uri="{FF2B5EF4-FFF2-40B4-BE49-F238E27FC236}">
                <a16:creationId xmlns:a16="http://schemas.microsoft.com/office/drawing/2014/main" id="{766A6DEE-F944-41D7-A43C-DD60ED5F5216}"/>
              </a:ext>
            </a:extLst>
          </p:cNvPr>
          <p:cNvGraphicFramePr>
            <a:graphicFrameLocks noGrp="1"/>
          </p:cNvGraphicFramePr>
          <p:nvPr>
            <p:ph idx="1"/>
            <p:extLst>
              <p:ext uri="{D42A27DB-BD31-4B8C-83A1-F6EECF244321}">
                <p14:modId xmlns:p14="http://schemas.microsoft.com/office/powerpoint/2010/main" val="3085561130"/>
              </p:ext>
            </p:extLst>
          </p:nvPr>
        </p:nvGraphicFramePr>
        <p:xfrm>
          <a:off x="1209431" y="2911141"/>
          <a:ext cx="19356388" cy="761047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19BD6C49-40D2-422A-ACFE-08E91E6958F5}"/>
              </a:ext>
            </a:extLst>
          </p:cNvPr>
          <p:cNvPicPr>
            <a:picLocks noChangeAspect="1"/>
          </p:cNvPicPr>
          <p:nvPr/>
        </p:nvPicPr>
        <p:blipFill>
          <a:blip r:embed="rId4"/>
          <a:stretch>
            <a:fillRect/>
          </a:stretch>
        </p:blipFill>
        <p:spPr>
          <a:xfrm>
            <a:off x="19460193" y="9116888"/>
            <a:ext cx="1832214" cy="2072917"/>
          </a:xfrm>
          <a:prstGeom prst="rect">
            <a:avLst/>
          </a:prstGeom>
        </p:spPr>
      </p:pic>
    </p:spTree>
    <p:extLst>
      <p:ext uri="{BB962C8B-B14F-4D97-AF65-F5344CB8AC3E}">
        <p14:creationId xmlns:p14="http://schemas.microsoft.com/office/powerpoint/2010/main" val="310814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CBFB5-DA5C-46C9-A3CE-0B33F4CF1DBA}"/>
              </a:ext>
            </a:extLst>
          </p:cNvPr>
          <p:cNvSpPr>
            <a:spLocks noGrp="1"/>
          </p:cNvSpPr>
          <p:nvPr>
            <p:ph type="title"/>
          </p:nvPr>
        </p:nvSpPr>
        <p:spPr>
          <a:xfrm>
            <a:off x="1208664" y="438516"/>
            <a:ext cx="19356370" cy="1921622"/>
          </a:xfrm>
        </p:spPr>
        <p:txBody>
          <a:bodyPr>
            <a:normAutofit/>
          </a:bodyPr>
          <a:lstStyle/>
          <a:p>
            <a:pPr algn="ctr"/>
            <a:r>
              <a:rPr lang="en-US" sz="7000" dirty="0">
                <a:latin typeface="Arial" panose="020B0604020202020204" pitchFamily="34" charset="0"/>
                <a:cs typeface="Arial" panose="020B0604020202020204" pitchFamily="34" charset="0"/>
              </a:rPr>
              <a:t>Bankhead-Coley Awards and Budget</a:t>
            </a:r>
          </a:p>
        </p:txBody>
      </p:sp>
      <p:graphicFrame>
        <p:nvGraphicFramePr>
          <p:cNvPr id="4" name="Chart 3">
            <a:extLst>
              <a:ext uri="{FF2B5EF4-FFF2-40B4-BE49-F238E27FC236}">
                <a16:creationId xmlns:a16="http://schemas.microsoft.com/office/drawing/2014/main" id="{E3E2813C-69FD-4427-9346-40F2BC9E6C11}"/>
              </a:ext>
            </a:extLst>
          </p:cNvPr>
          <p:cNvGraphicFramePr>
            <a:graphicFrameLocks/>
          </p:cNvGraphicFramePr>
          <p:nvPr>
            <p:extLst>
              <p:ext uri="{D42A27DB-BD31-4B8C-83A1-F6EECF244321}">
                <p14:modId xmlns:p14="http://schemas.microsoft.com/office/powerpoint/2010/main" val="752812607"/>
              </p:ext>
            </p:extLst>
          </p:nvPr>
        </p:nvGraphicFramePr>
        <p:xfrm>
          <a:off x="2154265" y="2634712"/>
          <a:ext cx="16736694" cy="8186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534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B5F3-57A3-450A-9B17-C39AEAA42128}"/>
              </a:ext>
            </a:extLst>
          </p:cNvPr>
          <p:cNvSpPr>
            <a:spLocks noGrp="1"/>
          </p:cNvSpPr>
          <p:nvPr>
            <p:ph type="title"/>
          </p:nvPr>
        </p:nvSpPr>
        <p:spPr/>
        <p:txBody>
          <a:bodyPr>
            <a:normAutofit/>
          </a:bodyPr>
          <a:lstStyle/>
          <a:p>
            <a:pPr algn="ctr"/>
            <a:r>
              <a:rPr lang="en-US" sz="7000" dirty="0">
                <a:latin typeface="Arial" panose="020B0604020202020204" pitchFamily="34" charset="0"/>
                <a:cs typeface="Arial" panose="020B0604020202020204" pitchFamily="34" charset="0"/>
              </a:rPr>
              <a:t>James and Esther King Awards and Budget</a:t>
            </a:r>
          </a:p>
        </p:txBody>
      </p:sp>
      <p:graphicFrame>
        <p:nvGraphicFramePr>
          <p:cNvPr id="4" name="Chart 3">
            <a:extLst>
              <a:ext uri="{FF2B5EF4-FFF2-40B4-BE49-F238E27FC236}">
                <a16:creationId xmlns:a16="http://schemas.microsoft.com/office/drawing/2014/main" id="{31756671-4BFD-4635-B58F-780EF8DB1161}"/>
              </a:ext>
            </a:extLst>
          </p:cNvPr>
          <p:cNvGraphicFramePr>
            <a:graphicFrameLocks/>
          </p:cNvGraphicFramePr>
          <p:nvPr>
            <p:extLst>
              <p:ext uri="{D42A27DB-BD31-4B8C-83A1-F6EECF244321}">
                <p14:modId xmlns:p14="http://schemas.microsoft.com/office/powerpoint/2010/main" val="2377029576"/>
              </p:ext>
            </p:extLst>
          </p:nvPr>
        </p:nvGraphicFramePr>
        <p:xfrm>
          <a:off x="2057041" y="2263862"/>
          <a:ext cx="16787422" cy="86194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6720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5C6D7E-16CB-4B6E-9E5E-26E4341D0474}"/>
              </a:ext>
            </a:extLst>
          </p:cNvPr>
          <p:cNvSpPr>
            <a:spLocks noGrp="1"/>
          </p:cNvSpPr>
          <p:nvPr>
            <p:ph type="title"/>
          </p:nvPr>
        </p:nvSpPr>
        <p:spPr>
          <a:xfrm>
            <a:off x="727506" y="453666"/>
            <a:ext cx="20219126" cy="1921622"/>
          </a:xfrm>
        </p:spPr>
        <p:txBody>
          <a:bodyPr>
            <a:normAutofit/>
          </a:bodyPr>
          <a:lstStyle/>
          <a:p>
            <a:pPr algn="ctr"/>
            <a:r>
              <a:rPr lang="en-US" sz="7000" dirty="0">
                <a:latin typeface="Arial" panose="020B0604020202020204" pitchFamily="34" charset="0"/>
                <a:cs typeface="Arial" panose="020B0604020202020204" pitchFamily="34" charset="0"/>
              </a:rPr>
              <a:t>Live Like Bella Applications and Funded Projects</a:t>
            </a:r>
          </a:p>
        </p:txBody>
      </p:sp>
      <p:graphicFrame>
        <p:nvGraphicFramePr>
          <p:cNvPr id="5" name="Chart 4">
            <a:extLst>
              <a:ext uri="{FF2B5EF4-FFF2-40B4-BE49-F238E27FC236}">
                <a16:creationId xmlns:a16="http://schemas.microsoft.com/office/drawing/2014/main" id="{FD54EF21-2FDF-437A-ADCD-647A6095FCC7}"/>
              </a:ext>
            </a:extLst>
          </p:cNvPr>
          <p:cNvGraphicFramePr>
            <a:graphicFrameLocks/>
          </p:cNvGraphicFramePr>
          <p:nvPr>
            <p:extLst>
              <p:ext uri="{D42A27DB-BD31-4B8C-83A1-F6EECF244321}">
                <p14:modId xmlns:p14="http://schemas.microsoft.com/office/powerpoint/2010/main" val="1715642405"/>
              </p:ext>
            </p:extLst>
          </p:nvPr>
        </p:nvGraphicFramePr>
        <p:xfrm>
          <a:off x="2194075" y="2496311"/>
          <a:ext cx="16892592" cy="79723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4807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6F6D3F-333D-4CD9-A6C6-9F88FE42CE51}"/>
              </a:ext>
            </a:extLst>
          </p:cNvPr>
          <p:cNvSpPr>
            <a:spLocks noGrp="1"/>
          </p:cNvSpPr>
          <p:nvPr>
            <p:ph idx="1"/>
          </p:nvPr>
        </p:nvSpPr>
        <p:spPr>
          <a:xfrm>
            <a:off x="1209432" y="2943394"/>
            <a:ext cx="18795074" cy="7724606"/>
          </a:xfrm>
        </p:spPr>
        <p:txBody>
          <a:bodyPr>
            <a:normAutofit/>
          </a:bodyPr>
          <a:lstStyle/>
          <a:p>
            <a:pPr marL="685800" indent="-685800">
              <a:buFont typeface="Arial" panose="020B0604020202020204" pitchFamily="34" charset="0"/>
              <a:buChar char="•"/>
            </a:pPr>
            <a:r>
              <a:rPr lang="en-US" sz="4000" dirty="0">
                <a:latin typeface="Arial" panose="020B0604020202020204" pitchFamily="34" charset="0"/>
                <a:cs typeface="Arial" panose="020B0604020202020204" pitchFamily="34" charset="0"/>
              </a:rPr>
              <a:t>1</a:t>
            </a:r>
            <a:r>
              <a:rPr lang="en-US" sz="4000" baseline="30000" dirty="0">
                <a:latin typeface="Arial" panose="020B0604020202020204" pitchFamily="34" charset="0"/>
                <a:cs typeface="Arial" panose="020B0604020202020204" pitchFamily="34" charset="0"/>
              </a:rPr>
              <a:t>st</a:t>
            </a:r>
            <a:r>
              <a:rPr lang="en-US" sz="4000" dirty="0">
                <a:latin typeface="Arial" panose="020B0604020202020204" pitchFamily="34" charset="0"/>
                <a:cs typeface="Arial" panose="020B0604020202020204" pitchFamily="34" charset="0"/>
              </a:rPr>
              <a:t> Live Like Bella Research Grant Symposium-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September 24,2021 </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US" sz="4000" dirty="0">
                <a:latin typeface="Arial" panose="020B0604020202020204" pitchFamily="34" charset="0"/>
                <a:cs typeface="Arial" panose="020B0604020202020204" pitchFamily="34" charset="0"/>
              </a:rPr>
              <a:t>Cancer Center of Excellence has received 1 application for this fiscal year</a:t>
            </a:r>
          </a:p>
          <a:p>
            <a:pPr marL="1498598" lvl="1" indent="-685800">
              <a:buFont typeface="Arial" panose="020B0604020202020204" pitchFamily="34" charset="0"/>
              <a:buChar char="•"/>
            </a:pPr>
            <a:r>
              <a:rPr lang="en-US" dirty="0">
                <a:latin typeface="Arial" panose="020B0604020202020204" pitchFamily="34" charset="0"/>
                <a:cs typeface="Arial" panose="020B0604020202020204" pitchFamily="34" charset="0"/>
              </a:rPr>
              <a:t>Peer reviewed and pending final review</a:t>
            </a:r>
          </a:p>
          <a:p>
            <a:pPr marL="1498598" lvl="1" indent="-685800">
              <a:buFont typeface="Arial" panose="020B0604020202020204" pitchFamily="34" charset="0"/>
              <a:buChar char="•"/>
            </a:pPr>
            <a:r>
              <a:rPr lang="en-US" dirty="0">
                <a:latin typeface="Arial" panose="020B0604020202020204" pitchFamily="34" charset="0"/>
                <a:cs typeface="Arial" panose="020B0604020202020204" pitchFamily="34" charset="0"/>
              </a:rPr>
              <a:t>Another anticipated application is expected this month </a:t>
            </a:r>
          </a:p>
          <a:p>
            <a:pPr marL="685800" indent="-6858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AE068F2-131B-4E0C-86CA-4B7602AE7D01}"/>
              </a:ext>
            </a:extLst>
          </p:cNvPr>
          <p:cNvSpPr>
            <a:spLocks noGrp="1"/>
          </p:cNvSpPr>
          <p:nvPr>
            <p:ph type="title"/>
          </p:nvPr>
        </p:nvSpPr>
        <p:spPr>
          <a:xfrm>
            <a:off x="1209431" y="421442"/>
            <a:ext cx="19356371" cy="1921668"/>
          </a:xfrm>
        </p:spPr>
        <p:txBody>
          <a:bodyPr>
            <a:normAutofit/>
          </a:bodyPr>
          <a:lstStyle/>
          <a:p>
            <a:pPr algn="ctr"/>
            <a:r>
              <a:rPr lang="en-US" sz="7000" dirty="0">
                <a:latin typeface="Arial" panose="020B0604020202020204" pitchFamily="34" charset="0"/>
                <a:cs typeface="Arial" panose="020B0604020202020204" pitchFamily="34" charset="0"/>
              </a:rPr>
              <a:t>Biomedical Research Action Update	</a:t>
            </a:r>
          </a:p>
        </p:txBody>
      </p:sp>
    </p:spTree>
    <p:extLst>
      <p:ext uri="{BB962C8B-B14F-4D97-AF65-F5344CB8AC3E}">
        <p14:creationId xmlns:p14="http://schemas.microsoft.com/office/powerpoint/2010/main" val="38551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8336" y="3032614"/>
            <a:ext cx="18802316" cy="7526996"/>
          </a:xfrm>
        </p:spPr>
        <p:txBody>
          <a:bodyPr>
            <a:normAutofit fontScale="47500" lnSpcReduction="20000"/>
          </a:bodyPr>
          <a:lstStyle/>
          <a:p>
            <a:r>
              <a:rPr lang="en-US" sz="8400" dirty="0">
                <a:latin typeface="Arial" panose="020B0604020202020204" pitchFamily="34" charset="0"/>
                <a:cs typeface="Arial" panose="020B0604020202020204" pitchFamily="34" charset="0"/>
              </a:rPr>
              <a:t>Affiliations</a:t>
            </a:r>
          </a:p>
          <a:p>
            <a:endParaRPr lang="en-US" sz="5800" dirty="0">
              <a:latin typeface="Arial" panose="020B0604020202020204" pitchFamily="34" charset="0"/>
              <a:cs typeface="Arial" panose="020B0604020202020204" pitchFamily="34" charset="0"/>
            </a:endParaRPr>
          </a:p>
          <a:p>
            <a:pPr marL="625475" indent="-625475">
              <a:buFont typeface="Arial" panose="020B0604020202020204" pitchFamily="34" charset="0"/>
              <a:buChar char="•"/>
            </a:pPr>
            <a:r>
              <a:rPr lang="en-US" sz="7600" dirty="0">
                <a:latin typeface="Arial" panose="020B0604020202020204" pitchFamily="34" charset="0"/>
                <a:cs typeface="Arial" panose="020B0604020202020204" pitchFamily="34" charset="0"/>
              </a:rPr>
              <a:t>Department of Pediatrics and Sylvester Cancer Center, University </a:t>
            </a:r>
          </a:p>
          <a:p>
            <a:pPr marL="625475" indent="-625475"/>
            <a:r>
              <a:rPr lang="en-US" sz="7600" dirty="0">
                <a:latin typeface="Arial" panose="020B0604020202020204" pitchFamily="34" charset="0"/>
                <a:cs typeface="Arial" panose="020B0604020202020204" pitchFamily="34" charset="0"/>
              </a:rPr>
              <a:t>       of Miami (UM) Miller School of Medicine</a:t>
            </a:r>
          </a:p>
          <a:p>
            <a:pPr marL="625475" indent="-625475">
              <a:buFont typeface="Arial" panose="020B0604020202020204" pitchFamily="34" charset="0"/>
              <a:buChar char="•"/>
            </a:pPr>
            <a:r>
              <a:rPr lang="en-US" sz="7600" dirty="0">
                <a:latin typeface="Arial" panose="020B0604020202020204" pitchFamily="34" charset="0"/>
                <a:cs typeface="Arial" panose="020B0604020202020204" pitchFamily="34" charset="0"/>
              </a:rPr>
              <a:t>Holtz Children’s Hospital at UM/Jackson Memorial Medical Center</a:t>
            </a:r>
          </a:p>
          <a:p>
            <a:pPr marL="625475" indent="-625475">
              <a:buFont typeface="Arial" panose="020B0604020202020204" pitchFamily="34" charset="0"/>
              <a:buChar char="•"/>
            </a:pPr>
            <a:r>
              <a:rPr lang="en-US" sz="7600" dirty="0">
                <a:latin typeface="Arial" panose="020B0604020202020204" pitchFamily="34" charset="0"/>
                <a:cs typeface="Arial" panose="020B0604020202020204" pitchFamily="34" charset="0"/>
              </a:rPr>
              <a:t>American Cancer Society (Representative to </a:t>
            </a:r>
          </a:p>
          <a:p>
            <a:pPr marL="577850" indent="-577850"/>
            <a:r>
              <a:rPr lang="en-US" sz="7600" dirty="0">
                <a:latin typeface="Arial" panose="020B0604020202020204" pitchFamily="34" charset="0"/>
                <a:cs typeface="Arial" panose="020B0604020202020204" pitchFamily="34" charset="0"/>
              </a:rPr>
              <a:t>       the Biomedical Research Advisory Council (BRAC))</a:t>
            </a:r>
          </a:p>
          <a:p>
            <a:pPr marL="625475" indent="-625475">
              <a:buFont typeface="Arial" panose="020B0604020202020204" pitchFamily="34" charset="0"/>
              <a:buChar char="•"/>
            </a:pPr>
            <a:r>
              <a:rPr lang="en-US" sz="7600" dirty="0">
                <a:latin typeface="Arial" panose="020B0604020202020204" pitchFamily="34" charset="0"/>
                <a:cs typeface="Arial" panose="020B0604020202020204" pitchFamily="34" charset="0"/>
              </a:rPr>
              <a:t>Florida Association of Children’s Hospitals (FACH)-President</a:t>
            </a:r>
          </a:p>
          <a:p>
            <a:pPr marL="625475" indent="-625475">
              <a:buFont typeface="Arial" panose="020B0604020202020204" pitchFamily="34" charset="0"/>
              <a:buChar char="•"/>
            </a:pPr>
            <a:r>
              <a:rPr lang="en-US" sz="7600" dirty="0">
                <a:latin typeface="Arial" panose="020B0604020202020204" pitchFamily="34" charset="0"/>
                <a:cs typeface="Arial" panose="020B0604020202020204" pitchFamily="34" charset="0"/>
              </a:rPr>
              <a:t>Association of University Centers on Disability (AUCD)-President-elect</a:t>
            </a:r>
          </a:p>
          <a:p>
            <a:pPr marL="625475" indent="-625475">
              <a:buFont typeface="Arial" panose="020B0604020202020204" pitchFamily="34" charset="0"/>
              <a:buChar char="•"/>
            </a:pPr>
            <a:r>
              <a:rPr lang="en-US" sz="7600" dirty="0">
                <a:latin typeface="Arial" panose="020B0604020202020204" pitchFamily="34" charset="0"/>
                <a:cs typeface="Arial" panose="020B0604020202020204" pitchFamily="34" charset="0"/>
              </a:rPr>
              <a:t>Early Learning Coalition of Miami-Dade/Monroe-Vice Chair</a:t>
            </a:r>
          </a:p>
          <a:p>
            <a:pPr marL="625475" indent="-625475">
              <a:buFont typeface="Arial" panose="020B0604020202020204" pitchFamily="34" charset="0"/>
              <a:buChar char="•"/>
            </a:pPr>
            <a:endParaRPr lang="en-US" sz="5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endParaRPr lang="en-US" u="sng" dirty="0"/>
          </a:p>
        </p:txBody>
      </p:sp>
      <p:sp>
        <p:nvSpPr>
          <p:cNvPr id="3" name="Title 2"/>
          <p:cNvSpPr>
            <a:spLocks noGrp="1"/>
          </p:cNvSpPr>
          <p:nvPr>
            <p:ph type="title"/>
          </p:nvPr>
        </p:nvSpPr>
        <p:spPr>
          <a:xfrm>
            <a:off x="884288" y="470999"/>
            <a:ext cx="19356370" cy="1921622"/>
          </a:xfrm>
        </p:spPr>
        <p:txBody>
          <a:bodyPr>
            <a:normAutofit/>
          </a:bodyPr>
          <a:lstStyle/>
          <a:p>
            <a:pPr algn="ctr"/>
            <a:r>
              <a:rPr lang="en-US" sz="7000" dirty="0">
                <a:latin typeface="Arial" panose="020B0604020202020204" pitchFamily="34" charset="0"/>
                <a:cs typeface="Arial" panose="020B0604020202020204" pitchFamily="34" charset="0"/>
              </a:rPr>
              <a:t>Affiliations</a:t>
            </a:r>
            <a:endParaRPr lang="en-US" sz="7000" dirty="0"/>
          </a:p>
        </p:txBody>
      </p:sp>
      <p:pic>
        <p:nvPicPr>
          <p:cNvPr id="4" name="Picture 3">
            <a:extLst>
              <a:ext uri="{FF2B5EF4-FFF2-40B4-BE49-F238E27FC236}">
                <a16:creationId xmlns:a16="http://schemas.microsoft.com/office/drawing/2014/main" id="{3ADE7556-248C-4C4A-8D20-2DACD3116E2E}"/>
              </a:ext>
            </a:extLst>
          </p:cNvPr>
          <p:cNvPicPr>
            <a:picLocks noChangeAspect="1"/>
          </p:cNvPicPr>
          <p:nvPr/>
        </p:nvPicPr>
        <p:blipFill>
          <a:blip r:embed="rId3"/>
          <a:stretch>
            <a:fillRect/>
          </a:stretch>
        </p:blipFill>
        <p:spPr>
          <a:xfrm>
            <a:off x="17054286" y="2858220"/>
            <a:ext cx="3511514" cy="953744"/>
          </a:xfrm>
          <a:prstGeom prst="rect">
            <a:avLst/>
          </a:prstGeom>
        </p:spPr>
      </p:pic>
      <p:pic>
        <p:nvPicPr>
          <p:cNvPr id="5" name="Picture 4">
            <a:extLst>
              <a:ext uri="{FF2B5EF4-FFF2-40B4-BE49-F238E27FC236}">
                <a16:creationId xmlns:a16="http://schemas.microsoft.com/office/drawing/2014/main" id="{0B6C041D-76A7-4841-B75B-8FE9A6C235C8}"/>
              </a:ext>
            </a:extLst>
          </p:cNvPr>
          <p:cNvPicPr>
            <a:picLocks noChangeAspect="1"/>
          </p:cNvPicPr>
          <p:nvPr/>
        </p:nvPicPr>
        <p:blipFill>
          <a:blip r:embed="rId4"/>
          <a:stretch>
            <a:fillRect/>
          </a:stretch>
        </p:blipFill>
        <p:spPr>
          <a:xfrm>
            <a:off x="18203114" y="5709416"/>
            <a:ext cx="2362686" cy="1354751"/>
          </a:xfrm>
          <a:prstGeom prst="rect">
            <a:avLst/>
          </a:prstGeom>
        </p:spPr>
      </p:pic>
      <p:pic>
        <p:nvPicPr>
          <p:cNvPr id="6" name="Picture 5">
            <a:extLst>
              <a:ext uri="{FF2B5EF4-FFF2-40B4-BE49-F238E27FC236}">
                <a16:creationId xmlns:a16="http://schemas.microsoft.com/office/drawing/2014/main" id="{13C49B50-60C4-443A-8A1C-880A61FD053B}"/>
              </a:ext>
            </a:extLst>
          </p:cNvPr>
          <p:cNvPicPr>
            <a:picLocks noChangeAspect="1"/>
          </p:cNvPicPr>
          <p:nvPr/>
        </p:nvPicPr>
        <p:blipFill>
          <a:blip r:embed="rId5"/>
          <a:stretch>
            <a:fillRect/>
          </a:stretch>
        </p:blipFill>
        <p:spPr>
          <a:xfrm>
            <a:off x="18853395" y="7580029"/>
            <a:ext cx="1712405" cy="1094639"/>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E7320784-D100-5B4D-8BDE-A97C3AE595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54286" y="4277563"/>
            <a:ext cx="3943533" cy="943429"/>
          </a:xfrm>
          <a:prstGeom prst="rect">
            <a:avLst/>
          </a:prstGeom>
        </p:spPr>
      </p:pic>
    </p:spTree>
    <p:extLst>
      <p:ext uri="{BB962C8B-B14F-4D97-AF65-F5344CB8AC3E}">
        <p14:creationId xmlns:p14="http://schemas.microsoft.com/office/powerpoint/2010/main" val="348480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E2C274-FA6E-49BC-A911-6B35AECF36F2}"/>
              </a:ext>
            </a:extLst>
          </p:cNvPr>
          <p:cNvSpPr>
            <a:spLocks noGrp="1"/>
          </p:cNvSpPr>
          <p:nvPr>
            <p:ph idx="1"/>
          </p:nvPr>
        </p:nvSpPr>
        <p:spPr/>
        <p:txBody>
          <a:bodyPr/>
          <a:lstStyle/>
          <a:p>
            <a:pPr marL="812798" indent="-812798">
              <a:buFont typeface="Arial" panose="020B0604020202020204" pitchFamily="34" charset="0"/>
              <a:buChar char="•"/>
            </a:pPr>
            <a:r>
              <a:rPr lang="en-US" sz="4000" dirty="0">
                <a:latin typeface="Arial" panose="020B0604020202020204" pitchFamily="34" charset="0"/>
                <a:cs typeface="Arial" panose="020B0604020202020204" pitchFamily="34" charset="0"/>
              </a:rPr>
              <a:t>Intentionally create “Critical Mass” of research to address Strategic Goals</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a:p>
            <a:pPr marL="812798" indent="-812798">
              <a:buFont typeface="Arial" panose="020B0604020202020204" pitchFamily="34" charset="0"/>
              <a:buChar char="•"/>
            </a:pPr>
            <a:r>
              <a:rPr lang="en-US" sz="4000" dirty="0">
                <a:latin typeface="Arial" panose="020B0604020202020204" pitchFamily="34" charset="0"/>
                <a:cs typeface="Arial" panose="020B0604020202020204" pitchFamily="34" charset="0"/>
              </a:rPr>
              <a:t>Create synergy among Florida investigators to more rapidly advance progress toward Strategic Goals</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a:p>
            <a:pPr marL="812798" indent="-812798">
              <a:buFont typeface="Arial" panose="020B0604020202020204" pitchFamily="34" charset="0"/>
              <a:buChar char="•"/>
            </a:pPr>
            <a:r>
              <a:rPr lang="en-US" sz="4000" dirty="0">
                <a:latin typeface="Arial" panose="020B0604020202020204" pitchFamily="34" charset="0"/>
                <a:cs typeface="Arial" panose="020B0604020202020204" pitchFamily="34" charset="0"/>
              </a:rPr>
              <a:t>Use the Biomedical Research Grant Program to drive collaboration between investigators across Florida’s cancer research institutions</a:t>
            </a:r>
          </a:p>
          <a:p>
            <a:endParaRPr lang="en-US" dirty="0"/>
          </a:p>
        </p:txBody>
      </p:sp>
      <p:sp>
        <p:nvSpPr>
          <p:cNvPr id="3" name="Title 2">
            <a:extLst>
              <a:ext uri="{FF2B5EF4-FFF2-40B4-BE49-F238E27FC236}">
                <a16:creationId xmlns:a16="http://schemas.microsoft.com/office/drawing/2014/main" id="{2421529D-ABA0-4B00-A307-9B27E2AAAA8A}"/>
              </a:ext>
            </a:extLst>
          </p:cNvPr>
          <p:cNvSpPr>
            <a:spLocks noGrp="1"/>
          </p:cNvSpPr>
          <p:nvPr>
            <p:ph type="title"/>
          </p:nvPr>
        </p:nvSpPr>
        <p:spPr/>
        <p:txBody>
          <a:bodyPr>
            <a:normAutofit fontScale="90000"/>
          </a:bodyPr>
          <a:lstStyle/>
          <a:p>
            <a:pPr algn="ctr"/>
            <a:r>
              <a:rPr lang="en-US" dirty="0">
                <a:latin typeface="Arial" panose="020B0604020202020204" pitchFamily="34" charset="0"/>
                <a:cs typeface="Arial" panose="020B0604020202020204" pitchFamily="34" charset="0"/>
              </a:rPr>
              <a:t>Driving Principles For Research Grant Awards</a:t>
            </a:r>
            <a:endParaRPr lang="en-US" dirty="0"/>
          </a:p>
        </p:txBody>
      </p:sp>
    </p:spTree>
    <p:extLst>
      <p:ext uri="{BB962C8B-B14F-4D97-AF65-F5344CB8AC3E}">
        <p14:creationId xmlns:p14="http://schemas.microsoft.com/office/powerpoint/2010/main" val="139155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E70A4-D871-4981-9BD4-664E3AFBEA83}"/>
              </a:ext>
            </a:extLst>
          </p:cNvPr>
          <p:cNvSpPr>
            <a:spLocks noGrp="1"/>
          </p:cNvSpPr>
          <p:nvPr>
            <p:ph idx="1"/>
          </p:nvPr>
        </p:nvSpPr>
        <p:spPr/>
        <p:txBody>
          <a:bodyPr>
            <a:normAutofit fontScale="92500" lnSpcReduction="10000"/>
          </a:bodyPr>
          <a:lstStyle/>
          <a:p>
            <a:pPr marL="812798" indent="-812798">
              <a:buFont typeface="Arial" panose="020B0604020202020204" pitchFamily="34" charset="0"/>
              <a:buChar char="•"/>
            </a:pPr>
            <a:r>
              <a:rPr lang="en-US" sz="4300" dirty="0">
                <a:latin typeface="Arial" panose="020B0604020202020204" pitchFamily="34" charset="0"/>
                <a:cs typeface="Arial" panose="020B0604020202020204" pitchFamily="34" charset="0"/>
              </a:rPr>
              <a:t>James and Esther King Biomedical Research Program</a:t>
            </a:r>
          </a:p>
          <a:p>
            <a:pPr marL="1625593" lvl="1" indent="-812798">
              <a:buFont typeface="Arial" panose="020B0604020202020204" pitchFamily="34" charset="0"/>
              <a:buChar char="•"/>
            </a:pPr>
            <a:r>
              <a:rPr lang="en-US" b="1" dirty="0">
                <a:solidFill>
                  <a:schemeClr val="accent2"/>
                </a:solidFill>
                <a:latin typeface="Arial" panose="020B0604020202020204" pitchFamily="34" charset="0"/>
                <a:cs typeface="Arial" panose="020B0604020202020204" pitchFamily="34" charset="0"/>
              </a:rPr>
              <a:t>$8 million available to award research grants in Fiscal Year (FY) 2021-2022</a:t>
            </a:r>
          </a:p>
          <a:p>
            <a:pPr marL="2438388" lvl="2" indent="-812798">
              <a:buFont typeface="Arial" panose="020B0604020202020204" pitchFamily="34" charset="0"/>
              <a:buChar char="•"/>
            </a:pPr>
            <a:r>
              <a:rPr lang="en-US" b="1" dirty="0">
                <a:solidFill>
                  <a:schemeClr val="accent2"/>
                </a:solidFill>
                <a:latin typeface="Arial" panose="020B0604020202020204" pitchFamily="34" charset="0"/>
                <a:cs typeface="Arial" panose="020B0604020202020204" pitchFamily="34" charset="0"/>
              </a:rPr>
              <a:t>Lawton Chiles Endowment will end July 1, 2022 (reducing award total up to $2.1 million annually)</a:t>
            </a:r>
          </a:p>
          <a:p>
            <a:pPr marL="1625593" lvl="1" indent="-812798">
              <a:buFont typeface="Arial" panose="020B0604020202020204" pitchFamily="34" charset="0"/>
              <a:buChar char="•"/>
            </a:pPr>
            <a:r>
              <a:rPr lang="en-US" dirty="0">
                <a:latin typeface="Arial" panose="020B0604020202020204" pitchFamily="34" charset="0"/>
                <a:cs typeface="Arial" panose="020B0604020202020204" pitchFamily="34" charset="0"/>
              </a:rPr>
              <a:t>70 active research grants</a:t>
            </a:r>
          </a:p>
          <a:p>
            <a:pPr marL="812798" indent="-812798">
              <a:buFont typeface="Arial" panose="020B0604020202020204" pitchFamily="34" charset="0"/>
              <a:buChar char="•"/>
            </a:pPr>
            <a:r>
              <a:rPr lang="en-US" sz="4300" dirty="0">
                <a:latin typeface="Arial" panose="020B0604020202020204" pitchFamily="34" charset="0"/>
                <a:cs typeface="Arial" panose="020B0604020202020204" pitchFamily="34" charset="0"/>
              </a:rPr>
              <a:t>Bankhead-Coley Cancer Research Program</a:t>
            </a:r>
          </a:p>
          <a:p>
            <a:pPr marL="1625593" lvl="1" indent="-812798">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$10 million available to award research grants in FY 2021-2022</a:t>
            </a:r>
          </a:p>
          <a:p>
            <a:pPr marL="2438388" lvl="2" indent="-812798">
              <a:buFont typeface="Arial" panose="020B0604020202020204" pitchFamily="34" charset="0"/>
              <a:buChar char="•"/>
            </a:pPr>
            <a:r>
              <a:rPr lang="en-US" dirty="0">
                <a:latin typeface="Arial" panose="020B0604020202020204" pitchFamily="34" charset="0"/>
                <a:cs typeface="Arial" panose="020B0604020202020204" pitchFamily="34" charset="0"/>
              </a:rPr>
              <a:t>$500,000 appropriated annually to the McKnight Brain Institute paid for through this fund</a:t>
            </a:r>
          </a:p>
          <a:p>
            <a:pPr marL="1625593" lvl="1" indent="-812798">
              <a:buFont typeface="Arial" panose="020B0604020202020204" pitchFamily="34" charset="0"/>
              <a:buChar char="•"/>
            </a:pPr>
            <a:r>
              <a:rPr lang="en-US" dirty="0">
                <a:latin typeface="Arial" panose="020B0604020202020204" pitchFamily="34" charset="0"/>
                <a:cs typeface="Arial" panose="020B0604020202020204" pitchFamily="34" charset="0"/>
              </a:rPr>
              <a:t>79 active research grants</a:t>
            </a:r>
          </a:p>
          <a:p>
            <a:pPr marL="812798" indent="-812798">
              <a:buFont typeface="Arial" panose="020B0604020202020204" pitchFamily="34" charset="0"/>
              <a:buChar char="•"/>
            </a:pPr>
            <a:r>
              <a:rPr lang="en-US" sz="4300" dirty="0">
                <a:latin typeface="Arial" panose="020B0604020202020204" pitchFamily="34" charset="0"/>
                <a:cs typeface="Arial" panose="020B0604020202020204" pitchFamily="34" charset="0"/>
              </a:rPr>
              <a:t>Live Like Bella Pediatric Cancer Research Initiative</a:t>
            </a:r>
          </a:p>
          <a:p>
            <a:pPr marL="1625593" lvl="1" indent="-812798">
              <a:buFont typeface="Arial" panose="020B0604020202020204" pitchFamily="34" charset="0"/>
              <a:buChar char="•"/>
            </a:pPr>
            <a:r>
              <a:rPr lang="en-US" dirty="0">
                <a:latin typeface="Arial" panose="020B0604020202020204" pitchFamily="34" charset="0"/>
                <a:cs typeface="Arial" panose="020B0604020202020204" pitchFamily="34" charset="0"/>
              </a:rPr>
              <a:t>$3 million available to award research grants in FY 2021-2022</a:t>
            </a:r>
          </a:p>
          <a:p>
            <a:pPr marL="1625593" lvl="1" indent="-812798">
              <a:buFont typeface="Arial" panose="020B0604020202020204" pitchFamily="34" charset="0"/>
              <a:buChar char="•"/>
            </a:pPr>
            <a:r>
              <a:rPr lang="en-US" dirty="0">
                <a:latin typeface="Arial" panose="020B0604020202020204" pitchFamily="34" charset="0"/>
                <a:cs typeface="Arial" panose="020B0604020202020204" pitchFamily="34" charset="0"/>
              </a:rPr>
              <a:t>35 active research grants</a:t>
            </a:r>
          </a:p>
        </p:txBody>
      </p:sp>
      <p:sp>
        <p:nvSpPr>
          <p:cNvPr id="3" name="Title 2">
            <a:extLst>
              <a:ext uri="{FF2B5EF4-FFF2-40B4-BE49-F238E27FC236}">
                <a16:creationId xmlns:a16="http://schemas.microsoft.com/office/drawing/2014/main" id="{2F37D1D6-E424-4DF9-873B-550FD1FD7DCB}"/>
              </a:ext>
            </a:extLst>
          </p:cNvPr>
          <p:cNvSpPr>
            <a:spLocks noGrp="1"/>
          </p:cNvSpPr>
          <p:nvPr>
            <p:ph type="title"/>
          </p:nvPr>
        </p:nvSpPr>
        <p:spPr/>
        <p:txBody>
          <a:bodyPr>
            <a:normAutofit/>
          </a:bodyPr>
          <a:lstStyle/>
          <a:p>
            <a:pPr algn="ctr"/>
            <a:r>
              <a:rPr lang="en-US" sz="7000" dirty="0">
                <a:latin typeface="Arial" panose="020B0604020202020204" pitchFamily="34" charset="0"/>
                <a:cs typeface="Arial" panose="020B0604020202020204" pitchFamily="34" charset="0"/>
              </a:rPr>
              <a:t>Current Funding and Active Grants</a:t>
            </a:r>
          </a:p>
        </p:txBody>
      </p:sp>
      <p:sp>
        <p:nvSpPr>
          <p:cNvPr id="4" name="TextBox 3">
            <a:extLst>
              <a:ext uri="{FF2B5EF4-FFF2-40B4-BE49-F238E27FC236}">
                <a16:creationId xmlns:a16="http://schemas.microsoft.com/office/drawing/2014/main" id="{38CE1ACF-0451-4C4A-AAE4-7436B4E3A849}"/>
              </a:ext>
            </a:extLst>
          </p:cNvPr>
          <p:cNvSpPr txBox="1"/>
          <p:nvPr/>
        </p:nvSpPr>
        <p:spPr>
          <a:xfrm>
            <a:off x="12417513" y="10553122"/>
            <a:ext cx="328352" cy="656718"/>
          </a:xfrm>
          <a:prstGeom prst="rect">
            <a:avLst/>
          </a:prstGeom>
          <a:noFill/>
        </p:spPr>
        <p:txBody>
          <a:bodyPr wrap="none" lIns="162556" tIns="81280" rIns="162556" bIns="81280" rtlCol="0" anchor="t">
            <a:spAutoFit/>
          </a:bodyPr>
          <a:lstStyle/>
          <a:p>
            <a:endParaRPr lang="en-US" sz="3201" dirty="0"/>
          </a:p>
        </p:txBody>
      </p:sp>
    </p:spTree>
    <p:extLst>
      <p:ext uri="{BB962C8B-B14F-4D97-AF65-F5344CB8AC3E}">
        <p14:creationId xmlns:p14="http://schemas.microsoft.com/office/powerpoint/2010/main" val="357185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AF54B-54D4-4DAC-A490-1F86ACA88E55}"/>
              </a:ext>
            </a:extLst>
          </p:cNvPr>
          <p:cNvSpPr>
            <a:spLocks noGrp="1"/>
          </p:cNvSpPr>
          <p:nvPr>
            <p:ph type="title"/>
          </p:nvPr>
        </p:nvSpPr>
        <p:spPr>
          <a:xfrm>
            <a:off x="988631" y="659872"/>
            <a:ext cx="19356370" cy="1236639"/>
          </a:xfrm>
        </p:spPr>
        <p:txBody>
          <a:bodyPr>
            <a:normAutofit fontScale="90000"/>
          </a:bodyPr>
          <a:lstStyle/>
          <a:p>
            <a:pPr algn="ctr"/>
            <a:r>
              <a:rPr lang="en-US" dirty="0">
                <a:latin typeface="Arial" panose="020B0604020202020204" pitchFamily="34" charset="0"/>
                <a:cs typeface="Arial" panose="020B0604020202020204" pitchFamily="34" charset="0"/>
              </a:rPr>
              <a:t>Awarded Institutions from 2006 through 2022</a:t>
            </a:r>
          </a:p>
        </p:txBody>
      </p:sp>
      <p:pic>
        <p:nvPicPr>
          <p:cNvPr id="11" name="Content Placeholder 10">
            <a:extLst>
              <a:ext uri="{FF2B5EF4-FFF2-40B4-BE49-F238E27FC236}">
                <a16:creationId xmlns:a16="http://schemas.microsoft.com/office/drawing/2014/main" id="{2932CECE-5AF4-4E79-A4FD-DCDCE56194AA}"/>
              </a:ext>
            </a:extLst>
          </p:cNvPr>
          <p:cNvPicPr>
            <a:picLocks noGrp="1" noChangeAspect="1"/>
          </p:cNvPicPr>
          <p:nvPr>
            <p:ph idx="1"/>
          </p:nvPr>
        </p:nvPicPr>
        <p:blipFill>
          <a:blip r:embed="rId3"/>
          <a:stretch>
            <a:fillRect/>
          </a:stretch>
        </p:blipFill>
        <p:spPr>
          <a:xfrm>
            <a:off x="1727896" y="2914692"/>
            <a:ext cx="18218345" cy="6678504"/>
          </a:xfrm>
          <a:prstGeom prst="rect">
            <a:avLst/>
          </a:prstGeom>
        </p:spPr>
      </p:pic>
      <p:pic>
        <p:nvPicPr>
          <p:cNvPr id="4" name="Picture 3">
            <a:extLst>
              <a:ext uri="{FF2B5EF4-FFF2-40B4-BE49-F238E27FC236}">
                <a16:creationId xmlns:a16="http://schemas.microsoft.com/office/drawing/2014/main" id="{363929E5-C9CA-4AF2-A35F-008AB304A633}"/>
              </a:ext>
            </a:extLst>
          </p:cNvPr>
          <p:cNvPicPr>
            <a:picLocks noChangeAspect="1"/>
          </p:cNvPicPr>
          <p:nvPr/>
        </p:nvPicPr>
        <p:blipFill>
          <a:blip r:embed="rId4"/>
          <a:stretch>
            <a:fillRect/>
          </a:stretch>
        </p:blipFill>
        <p:spPr>
          <a:xfrm>
            <a:off x="19460193" y="9116888"/>
            <a:ext cx="1832214" cy="2072917"/>
          </a:xfrm>
          <a:prstGeom prst="rect">
            <a:avLst/>
          </a:prstGeom>
        </p:spPr>
      </p:pic>
    </p:spTree>
    <p:extLst>
      <p:ext uri="{BB962C8B-B14F-4D97-AF65-F5344CB8AC3E}">
        <p14:creationId xmlns:p14="http://schemas.microsoft.com/office/powerpoint/2010/main" val="267216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E3C46-3A1F-48E3-B4CF-471A113F26EB}"/>
              </a:ext>
            </a:extLst>
          </p:cNvPr>
          <p:cNvSpPr>
            <a:spLocks noGrp="1"/>
          </p:cNvSpPr>
          <p:nvPr>
            <p:ph type="title"/>
          </p:nvPr>
        </p:nvSpPr>
        <p:spPr>
          <a:xfrm>
            <a:off x="244395" y="373249"/>
            <a:ext cx="21185348" cy="1921668"/>
          </a:xfrm>
        </p:spPr>
        <p:txBody>
          <a:bodyPr>
            <a:noAutofit/>
          </a:bodyPr>
          <a:lstStyle/>
          <a:p>
            <a:pPr algn="ctr"/>
            <a:r>
              <a:rPr lang="en-US" sz="7000" dirty="0">
                <a:latin typeface="Arial" panose="020B0604020202020204" pitchFamily="34" charset="0"/>
                <a:cs typeface="Arial" panose="020B0604020202020204" pitchFamily="34" charset="0"/>
              </a:rPr>
              <a:t>BRAC Applicants Based on Institution FY 2015-2022</a:t>
            </a:r>
          </a:p>
        </p:txBody>
      </p:sp>
      <p:pic>
        <p:nvPicPr>
          <p:cNvPr id="11" name="Picture 10">
            <a:extLst>
              <a:ext uri="{FF2B5EF4-FFF2-40B4-BE49-F238E27FC236}">
                <a16:creationId xmlns:a16="http://schemas.microsoft.com/office/drawing/2014/main" id="{D706EBA5-0883-4F53-B370-98CF704CFDE4}"/>
              </a:ext>
            </a:extLst>
          </p:cNvPr>
          <p:cNvPicPr>
            <a:picLocks noChangeAspect="1"/>
          </p:cNvPicPr>
          <p:nvPr/>
        </p:nvPicPr>
        <p:blipFill>
          <a:blip r:embed="rId3"/>
          <a:stretch>
            <a:fillRect/>
          </a:stretch>
        </p:blipFill>
        <p:spPr>
          <a:xfrm>
            <a:off x="3432606" y="2628831"/>
            <a:ext cx="15596621" cy="8167505"/>
          </a:xfrm>
          <a:prstGeom prst="rect">
            <a:avLst/>
          </a:prstGeom>
        </p:spPr>
      </p:pic>
    </p:spTree>
    <p:extLst>
      <p:ext uri="{BB962C8B-B14F-4D97-AF65-F5344CB8AC3E}">
        <p14:creationId xmlns:p14="http://schemas.microsoft.com/office/powerpoint/2010/main" val="404313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3D87AAB-57B8-4A6A-BCFB-597B7410A099}"/>
              </a:ext>
            </a:extLst>
          </p:cNvPr>
          <p:cNvGraphicFramePr>
            <a:graphicFrameLocks noGrp="1"/>
          </p:cNvGraphicFramePr>
          <p:nvPr>
            <p:ph idx="1"/>
            <p:extLst>
              <p:ext uri="{D42A27DB-BD31-4B8C-83A1-F6EECF244321}">
                <p14:modId xmlns:p14="http://schemas.microsoft.com/office/powerpoint/2010/main" val="1031803098"/>
              </p:ext>
            </p:extLst>
          </p:nvPr>
        </p:nvGraphicFramePr>
        <p:xfrm>
          <a:off x="381731" y="2343111"/>
          <a:ext cx="19533010" cy="8486082"/>
        </p:xfrm>
        <a:graphic>
          <a:graphicData uri="http://schemas.openxmlformats.org/drawingml/2006/table">
            <a:tbl>
              <a:tblPr firstRow="1" bandRow="1">
                <a:tableStyleId>{69012ECD-51FC-41F1-AA8D-1B2483CD663E}</a:tableStyleId>
              </a:tblPr>
              <a:tblGrid>
                <a:gridCol w="3652268">
                  <a:extLst>
                    <a:ext uri="{9D8B030D-6E8A-4147-A177-3AD203B41FA5}">
                      <a16:colId xmlns:a16="http://schemas.microsoft.com/office/drawing/2014/main" val="308321003"/>
                    </a:ext>
                  </a:extLst>
                </a:gridCol>
                <a:gridCol w="3723352">
                  <a:extLst>
                    <a:ext uri="{9D8B030D-6E8A-4147-A177-3AD203B41FA5}">
                      <a16:colId xmlns:a16="http://schemas.microsoft.com/office/drawing/2014/main" val="871833008"/>
                    </a:ext>
                  </a:extLst>
                </a:gridCol>
                <a:gridCol w="4322326">
                  <a:extLst>
                    <a:ext uri="{9D8B030D-6E8A-4147-A177-3AD203B41FA5}">
                      <a16:colId xmlns:a16="http://schemas.microsoft.com/office/drawing/2014/main" val="2381070259"/>
                    </a:ext>
                  </a:extLst>
                </a:gridCol>
                <a:gridCol w="4063310">
                  <a:extLst>
                    <a:ext uri="{9D8B030D-6E8A-4147-A177-3AD203B41FA5}">
                      <a16:colId xmlns:a16="http://schemas.microsoft.com/office/drawing/2014/main" val="3144206940"/>
                    </a:ext>
                  </a:extLst>
                </a:gridCol>
                <a:gridCol w="3771754">
                  <a:extLst>
                    <a:ext uri="{9D8B030D-6E8A-4147-A177-3AD203B41FA5}">
                      <a16:colId xmlns:a16="http://schemas.microsoft.com/office/drawing/2014/main" val="3852686291"/>
                    </a:ext>
                  </a:extLst>
                </a:gridCol>
              </a:tblGrid>
              <a:tr h="361966">
                <a:tc>
                  <a:txBody>
                    <a:bodyPr/>
                    <a:lstStyle/>
                    <a:p>
                      <a:pPr algn="ctr" fontAlgn="ctr"/>
                      <a:r>
                        <a:rPr lang="en-US" sz="2400" u="none" strike="noStrike" dirty="0">
                          <a:effectLst/>
                          <a:latin typeface="Arial" panose="020B0604020202020204" pitchFamily="34" charset="0"/>
                          <a:cs typeface="Arial" panose="020B0604020202020204" pitchFamily="34" charset="0"/>
                        </a:rPr>
                        <a:t>Organization</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Principal Investigator</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Application Title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Mechanism of Support</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Cancer Focus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a16="http://schemas.microsoft.com/office/drawing/2014/main" val="691450085"/>
                  </a:ext>
                </a:extLst>
              </a:tr>
              <a:tr h="714745">
                <a:tc>
                  <a:txBody>
                    <a:bodyPr/>
                    <a:lstStyle/>
                    <a:p>
                      <a:pPr algn="l" fontAlgn="b"/>
                      <a:r>
                        <a:rPr lang="en-US" sz="1600" b="0" i="0" u="none" strike="noStrike" dirty="0">
                          <a:solidFill>
                            <a:srgbClr val="000000"/>
                          </a:solidFill>
                          <a:effectLst/>
                          <a:latin typeface="Calibri" panose="020F0502020204030204" pitchFamily="34" charset="0"/>
                        </a:rPr>
                        <a:t>H. Lee Moffitt Cancer Center and Research Institute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Vadaparampil, Susan</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HPV MISTICS: HPV Multilevel Intervention Strategies Targeting Immunization in Community Settings</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Clinical Research</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1) cervical cancer, 2) oropharyngeal cancer, 3) anal cancer, 4) vulvar cancer, 5) vaginal cancer, and 6) penile cancer</a:t>
                      </a:r>
                    </a:p>
                  </a:txBody>
                  <a:tcPr marL="9525" marR="9525" marT="9525" marB="0" anchor="b"/>
                </a:tc>
                <a:extLst>
                  <a:ext uri="{0D108BD9-81ED-4DB2-BD59-A6C34878D82A}">
                    <a16:rowId xmlns:a16="http://schemas.microsoft.com/office/drawing/2014/main" val="2461449125"/>
                  </a:ext>
                </a:extLst>
              </a:tr>
              <a:tr h="949931">
                <a:tc>
                  <a:txBody>
                    <a:bodyPr/>
                    <a:lstStyle/>
                    <a:p>
                      <a:pPr algn="l" fontAlgn="b"/>
                      <a:r>
                        <a:rPr lang="en-US" sz="1600" b="0" i="0" u="none" strike="noStrike" dirty="0">
                          <a:solidFill>
                            <a:srgbClr val="000000"/>
                          </a:solidFill>
                          <a:effectLst/>
                          <a:latin typeface="Calibri" panose="020F0502020204030204" pitchFamily="34" charset="0"/>
                        </a:rPr>
                        <a:t>H. Lee Moffitt Cancer Center and Research Institute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Lau, Eric</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The trouble with testosterone: delineating how androgen drives melanoma invasiveness and metastasis via fucosylation-regulated cellular adhesion</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melanoma</a:t>
                      </a:r>
                    </a:p>
                  </a:txBody>
                  <a:tcPr marL="9525" marR="9525" marT="9525" marB="0" anchor="b"/>
                </a:tc>
                <a:extLst>
                  <a:ext uri="{0D108BD9-81ED-4DB2-BD59-A6C34878D82A}">
                    <a16:rowId xmlns:a16="http://schemas.microsoft.com/office/drawing/2014/main" val="1985753399"/>
                  </a:ext>
                </a:extLst>
              </a:tr>
              <a:tr h="714745">
                <a:tc>
                  <a:txBody>
                    <a:bodyPr/>
                    <a:lstStyle/>
                    <a:p>
                      <a:pPr algn="l" fontAlgn="b"/>
                      <a:r>
                        <a:rPr lang="en-US" sz="1600" b="0" i="0" u="none" strike="noStrike">
                          <a:solidFill>
                            <a:srgbClr val="000000"/>
                          </a:solidFill>
                          <a:effectLst/>
                          <a:latin typeface="Calibri" panose="020F0502020204030204" pitchFamily="34" charset="0"/>
                        </a:rPr>
                        <a:t>H. Lee Moffitt Cancer Center and Research Institute</a:t>
                      </a:r>
                    </a:p>
                  </a:txBody>
                  <a:tcPr marL="9525" marR="9525" marT="9525" marB="0" anchor="b"/>
                </a:tc>
                <a:tc>
                  <a:txBody>
                    <a:bodyPr/>
                    <a:lstStyle/>
                    <a:p>
                      <a:pPr algn="l" fontAlgn="b"/>
                      <a:r>
                        <a:rPr lang="en-US" sz="1600" b="0" i="0" u="none" strike="noStrike" dirty="0" err="1">
                          <a:solidFill>
                            <a:srgbClr val="000000"/>
                          </a:solidFill>
                          <a:effectLst/>
                          <a:latin typeface="Calibri" panose="020F0502020204030204" pitchFamily="34" charset="0"/>
                        </a:rPr>
                        <a:t>Conejo</a:t>
                      </a:r>
                      <a:r>
                        <a:rPr lang="en-US" sz="1600" b="0" i="0" u="none" strike="noStrike" dirty="0">
                          <a:solidFill>
                            <a:srgbClr val="000000"/>
                          </a:solidFill>
                          <a:effectLst/>
                          <a:latin typeface="Calibri" panose="020F0502020204030204" pitchFamily="34" charset="0"/>
                        </a:rPr>
                        <a:t>-Garcia, Jose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Heterogeneity of metastatic small cell lung cancer; implications for the design of effective immunotherapies</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Clinical Research</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Lung cancer</a:t>
                      </a:r>
                    </a:p>
                  </a:txBody>
                  <a:tcPr marL="9525" marR="9525" marT="9525" marB="0" anchor="b"/>
                </a:tc>
                <a:extLst>
                  <a:ext uri="{0D108BD9-81ED-4DB2-BD59-A6C34878D82A}">
                    <a16:rowId xmlns:a16="http://schemas.microsoft.com/office/drawing/2014/main" val="2881533050"/>
                  </a:ext>
                </a:extLst>
              </a:tr>
              <a:tr h="714745">
                <a:tc>
                  <a:txBody>
                    <a:bodyPr/>
                    <a:lstStyle/>
                    <a:p>
                      <a:pPr algn="l" fontAlgn="b"/>
                      <a:r>
                        <a:rPr lang="en-US" sz="1600" b="0" i="0" u="none" strike="noStrike">
                          <a:solidFill>
                            <a:srgbClr val="000000"/>
                          </a:solidFill>
                          <a:effectLst/>
                          <a:latin typeface="Calibri" panose="020F0502020204030204" pitchFamily="34" charset="0"/>
                        </a:rPr>
                        <a:t>H. Lee Moffitt Cancer Center and Research Institute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Smalley, Inna</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Defining and targeting the immune-suppressive metabolic microenvironment of leptomeningeal melanoma metastases</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High-Risk, High-Reward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Melanoma</a:t>
                      </a:r>
                    </a:p>
                  </a:txBody>
                  <a:tcPr marL="9525" marR="9525" marT="9525" marB="0" anchor="b"/>
                </a:tc>
                <a:extLst>
                  <a:ext uri="{0D108BD9-81ED-4DB2-BD59-A6C34878D82A}">
                    <a16:rowId xmlns:a16="http://schemas.microsoft.com/office/drawing/2014/main" val="715626867"/>
                  </a:ext>
                </a:extLst>
              </a:tr>
              <a:tr h="714745">
                <a:tc>
                  <a:txBody>
                    <a:bodyPr/>
                    <a:lstStyle/>
                    <a:p>
                      <a:pPr algn="l" fontAlgn="b"/>
                      <a:r>
                        <a:rPr lang="en-US" sz="1600" b="0" i="0" u="none" strike="noStrike">
                          <a:solidFill>
                            <a:srgbClr val="000000"/>
                          </a:solidFill>
                          <a:effectLst/>
                          <a:latin typeface="Calibri" panose="020F0502020204030204" pitchFamily="34" charset="0"/>
                        </a:rPr>
                        <a:t>H. Lee Moffitt Cancer Center and Research Institute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Kissil, Joseph</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Establishing the functional differences between variant oncogenic KRAS alleles and identification of allele-selective inhibitors</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Lung cancer</a:t>
                      </a:r>
                    </a:p>
                  </a:txBody>
                  <a:tcPr marL="9525" marR="9525" marT="9525" marB="0" anchor="b"/>
                </a:tc>
                <a:extLst>
                  <a:ext uri="{0D108BD9-81ED-4DB2-BD59-A6C34878D82A}">
                    <a16:rowId xmlns:a16="http://schemas.microsoft.com/office/drawing/2014/main" val="2891557279"/>
                  </a:ext>
                </a:extLst>
              </a:tr>
              <a:tr h="479559">
                <a:tc>
                  <a:txBody>
                    <a:bodyPr/>
                    <a:lstStyle/>
                    <a:p>
                      <a:pPr algn="l" fontAlgn="b"/>
                      <a:r>
                        <a:rPr lang="en-US" sz="1600" b="0" i="0" u="none" strike="noStrike">
                          <a:solidFill>
                            <a:srgbClr val="000000"/>
                          </a:solidFill>
                          <a:effectLst/>
                          <a:latin typeface="Calibri" panose="020F0502020204030204" pitchFamily="34" charset="0"/>
                        </a:rPr>
                        <a:t>H. Lee Moffitt Cancer Center and Research Institute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Manley, Brandon</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Establishing the role of aberrant splice variants as a clinical biomarker in clear cell renal cell carcinoma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High-Risk, High Reward Clinical Research</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kidney cancer</a:t>
                      </a:r>
                    </a:p>
                  </a:txBody>
                  <a:tcPr marL="9525" marR="9525" marT="9525" marB="0" anchor="b"/>
                </a:tc>
                <a:extLst>
                  <a:ext uri="{0D108BD9-81ED-4DB2-BD59-A6C34878D82A}">
                    <a16:rowId xmlns:a16="http://schemas.microsoft.com/office/drawing/2014/main" val="4008824705"/>
                  </a:ext>
                </a:extLst>
              </a:tr>
              <a:tr h="589251">
                <a:tc>
                  <a:txBody>
                    <a:bodyPr/>
                    <a:lstStyle/>
                    <a:p>
                      <a:pPr algn="l" fontAlgn="b"/>
                      <a:r>
                        <a:rPr lang="en-US" sz="1600" b="0" i="0" u="none" strike="noStrike">
                          <a:solidFill>
                            <a:srgbClr val="000000"/>
                          </a:solidFill>
                          <a:effectLst/>
                          <a:latin typeface="Calibri" panose="020F0502020204030204" pitchFamily="34" charset="0"/>
                        </a:rPr>
                        <a:t>H. Lee Moffitt Cancer Center and Research Institute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Luca, Vincent</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Structure-guided engineering of LAG3 </a:t>
                      </a:r>
                      <a:r>
                        <a:rPr lang="en-US" sz="1600" b="0" i="0" u="none" strike="noStrike" dirty="0" err="1">
                          <a:solidFill>
                            <a:srgbClr val="000000"/>
                          </a:solidFill>
                          <a:effectLst/>
                          <a:latin typeface="Calibri" panose="020F0502020204030204" pitchFamily="34" charset="0"/>
                        </a:rPr>
                        <a:t>immunomodualtory</a:t>
                      </a:r>
                      <a:r>
                        <a:rPr lang="en-US" sz="1600" b="0" i="0" u="none" strike="noStrike" dirty="0">
                          <a:solidFill>
                            <a:srgbClr val="000000"/>
                          </a:solidFill>
                          <a:effectLst/>
                          <a:latin typeface="Calibri" panose="020F0502020204030204" pitchFamily="34" charset="0"/>
                        </a:rPr>
                        <a:t> function</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Melanoma</a:t>
                      </a:r>
                    </a:p>
                  </a:txBody>
                  <a:tcPr marL="9525" marR="9525" marT="9525" marB="0" anchor="b"/>
                </a:tc>
                <a:extLst>
                  <a:ext uri="{0D108BD9-81ED-4DB2-BD59-A6C34878D82A}">
                    <a16:rowId xmlns:a16="http://schemas.microsoft.com/office/drawing/2014/main" val="4159788313"/>
                  </a:ext>
                </a:extLst>
              </a:tr>
              <a:tr h="479559">
                <a:tc>
                  <a:txBody>
                    <a:bodyPr/>
                    <a:lstStyle/>
                    <a:p>
                      <a:pPr algn="l" fontAlgn="b"/>
                      <a:r>
                        <a:rPr lang="en-US" sz="1600" b="0" i="0" u="none" strike="noStrike">
                          <a:solidFill>
                            <a:srgbClr val="000000"/>
                          </a:solidFill>
                          <a:effectLst/>
                          <a:latin typeface="Calibri" panose="020F0502020204030204" pitchFamily="34" charset="0"/>
                        </a:rPr>
                        <a:t>Mayo Clinic</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Thompson, E Aubrey</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Spatial analysis of the immune landscape of stage 4 triple negative breast cancer</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stage 4 triple negative breast cancer</a:t>
                      </a:r>
                    </a:p>
                  </a:txBody>
                  <a:tcPr marL="9525" marR="9525" marT="9525" marB="0" anchor="b"/>
                </a:tc>
                <a:extLst>
                  <a:ext uri="{0D108BD9-81ED-4DB2-BD59-A6C34878D82A}">
                    <a16:rowId xmlns:a16="http://schemas.microsoft.com/office/drawing/2014/main" val="1875243585"/>
                  </a:ext>
                </a:extLst>
              </a:tr>
              <a:tr h="479559">
                <a:tc>
                  <a:txBody>
                    <a:bodyPr/>
                    <a:lstStyle/>
                    <a:p>
                      <a:pPr algn="l" fontAlgn="b"/>
                      <a:r>
                        <a:rPr lang="en-US" sz="1600" b="0" i="0" u="none" strike="noStrike">
                          <a:solidFill>
                            <a:srgbClr val="000000"/>
                          </a:solidFill>
                          <a:effectLst/>
                          <a:latin typeface="Calibri" panose="020F0502020204030204" pitchFamily="34" charset="0"/>
                        </a:rPr>
                        <a:t>Nova Southeastern University</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Minond, Dmitriy</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Spliceosomal modulation for regulation of melanoma immunogenicity</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melanoma</a:t>
                      </a:r>
                    </a:p>
                  </a:txBody>
                  <a:tcPr marL="9525" marR="9525" marT="9525" marB="0" anchor="b"/>
                </a:tc>
                <a:extLst>
                  <a:ext uri="{0D108BD9-81ED-4DB2-BD59-A6C34878D82A}">
                    <a16:rowId xmlns:a16="http://schemas.microsoft.com/office/drawing/2014/main" val="2325205180"/>
                  </a:ext>
                </a:extLst>
              </a:tr>
              <a:tr h="479559">
                <a:tc>
                  <a:txBody>
                    <a:bodyPr/>
                    <a:lstStyle/>
                    <a:p>
                      <a:pPr algn="l" fontAlgn="b"/>
                      <a:r>
                        <a:rPr lang="en-US" sz="1600" b="0" i="0" u="none" strike="noStrike" dirty="0">
                          <a:solidFill>
                            <a:srgbClr val="000000"/>
                          </a:solidFill>
                          <a:effectLst/>
                          <a:latin typeface="Calibri" panose="020F0502020204030204" pitchFamily="34" charset="0"/>
                        </a:rPr>
                        <a:t>The University of Florida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Licht, Jonathan</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Mitochondrial modulators of multiple myeloma growth and therapy resistance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multiple myeloma </a:t>
                      </a:r>
                    </a:p>
                  </a:txBody>
                  <a:tcPr marL="9525" marR="9525" marT="9525" marB="0" anchor="b"/>
                </a:tc>
                <a:extLst>
                  <a:ext uri="{0D108BD9-81ED-4DB2-BD59-A6C34878D82A}">
                    <a16:rowId xmlns:a16="http://schemas.microsoft.com/office/drawing/2014/main" val="759466248"/>
                  </a:ext>
                </a:extLst>
              </a:tr>
              <a:tr h="589251">
                <a:tc>
                  <a:txBody>
                    <a:bodyPr/>
                    <a:lstStyle/>
                    <a:p>
                      <a:pPr algn="l" fontAlgn="b"/>
                      <a:r>
                        <a:rPr lang="en-US" sz="1600" b="0" i="0" u="none" strike="noStrike">
                          <a:solidFill>
                            <a:srgbClr val="000000"/>
                          </a:solidFill>
                          <a:effectLst/>
                          <a:latin typeface="Calibri" panose="020F0502020204030204" pitchFamily="34" charset="0"/>
                        </a:rPr>
                        <a:t>University of Florida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Jin, Lingtao</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The Role of Immune Microenvironment in Small Cell Lung Cancer</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Bridge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Lung cancer</a:t>
                      </a:r>
                    </a:p>
                  </a:txBody>
                  <a:tcPr marL="9525" marR="9525" marT="9525" marB="0" anchor="b"/>
                </a:tc>
                <a:extLst>
                  <a:ext uri="{0D108BD9-81ED-4DB2-BD59-A6C34878D82A}">
                    <a16:rowId xmlns:a16="http://schemas.microsoft.com/office/drawing/2014/main" val="916056538"/>
                  </a:ext>
                </a:extLst>
              </a:tr>
              <a:tr h="479559">
                <a:tc>
                  <a:txBody>
                    <a:bodyPr/>
                    <a:lstStyle/>
                    <a:p>
                      <a:pPr algn="l" fontAlgn="b"/>
                      <a:r>
                        <a:rPr lang="en-US" sz="1600" b="0" i="0" u="none" strike="noStrike" dirty="0">
                          <a:solidFill>
                            <a:srgbClr val="000000"/>
                          </a:solidFill>
                          <a:effectLst/>
                          <a:latin typeface="Calibri" panose="020F0502020204030204" pitchFamily="34" charset="0"/>
                        </a:rPr>
                        <a:t>University of Miami</a:t>
                      </a:r>
                    </a:p>
                  </a:txBody>
                  <a:tcPr marL="9525" marR="9525" marT="9525" marB="0" anchor="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Barrientos, Antonio</a:t>
                      </a:r>
                    </a:p>
                  </a:txBody>
                  <a:tcPr marL="9525" marR="9525" marT="9525" marB="0" anchor="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Targeting mitochondrial protein synthesis to combat blood malignancies</a:t>
                      </a:r>
                    </a:p>
                  </a:txBody>
                  <a:tcPr marL="9525" marR="9525" marT="9525" marB="0" anchor="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 Discovery Science</a:t>
                      </a:r>
                    </a:p>
                  </a:txBody>
                  <a:tcPr marL="9525" marR="9525" marT="9525" marB="0" anchor="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Blood malignancies: Leukemia and Lymphoma</a:t>
                      </a:r>
                    </a:p>
                  </a:txBody>
                  <a:tcPr marL="9525" marR="9525" marT="9525" marB="0" anchor="b">
                    <a:solidFill>
                      <a:schemeClr val="bg1"/>
                    </a:solidFill>
                  </a:tcPr>
                </a:tc>
                <a:extLst>
                  <a:ext uri="{0D108BD9-81ED-4DB2-BD59-A6C34878D82A}">
                    <a16:rowId xmlns:a16="http://schemas.microsoft.com/office/drawing/2014/main" val="2601344315"/>
                  </a:ext>
                </a:extLst>
              </a:tr>
              <a:tr h="479559">
                <a:tc>
                  <a:txBody>
                    <a:bodyPr/>
                    <a:lstStyle/>
                    <a:p>
                      <a:pPr algn="l" fontAlgn="b"/>
                      <a:r>
                        <a:rPr lang="en-US" sz="1600" b="0" i="0" u="none" strike="noStrike" dirty="0">
                          <a:solidFill>
                            <a:srgbClr val="000000"/>
                          </a:solidFill>
                          <a:effectLst/>
                          <a:latin typeface="Calibri" panose="020F0502020204030204" pitchFamily="34" charset="0"/>
                        </a:rPr>
                        <a:t>H. Lee Moffitt Cancer Center and Research Institute</a:t>
                      </a:r>
                    </a:p>
                  </a:txBody>
                  <a:tcPr marL="9525" marR="9525" marT="9525" marB="0" anchor="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Monteiro, Alvaro</a:t>
                      </a:r>
                    </a:p>
                  </a:txBody>
                  <a:tcPr marL="9525" marR="9525" marT="9525" marB="0" anchor="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The role of WDR43 in ER-negative breast cancer</a:t>
                      </a:r>
                    </a:p>
                  </a:txBody>
                  <a:tcPr marL="9525" marR="9525" marT="9525" marB="0" anchor="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 High-Risk, High-Reward Discovery Science</a:t>
                      </a:r>
                    </a:p>
                  </a:txBody>
                  <a:tcPr marL="9525" marR="9525" marT="9525" marB="0" anchor="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breast cancer</a:t>
                      </a:r>
                    </a:p>
                  </a:txBody>
                  <a:tcPr marL="9525" marR="9525" marT="9525" marB="0" anchor="b">
                    <a:solidFill>
                      <a:schemeClr val="bg1"/>
                    </a:solidFill>
                  </a:tcPr>
                </a:tc>
                <a:extLst>
                  <a:ext uri="{0D108BD9-81ED-4DB2-BD59-A6C34878D82A}">
                    <a16:rowId xmlns:a16="http://schemas.microsoft.com/office/drawing/2014/main" val="3480102610"/>
                  </a:ext>
                </a:extLst>
              </a:tr>
            </a:tbl>
          </a:graphicData>
        </a:graphic>
      </p:graphicFrame>
      <p:sp>
        <p:nvSpPr>
          <p:cNvPr id="3" name="Title 2">
            <a:extLst>
              <a:ext uri="{FF2B5EF4-FFF2-40B4-BE49-F238E27FC236}">
                <a16:creationId xmlns:a16="http://schemas.microsoft.com/office/drawing/2014/main" id="{82287881-E341-4110-B404-A6C9EEDC3365}"/>
              </a:ext>
            </a:extLst>
          </p:cNvPr>
          <p:cNvSpPr>
            <a:spLocks noGrp="1"/>
          </p:cNvSpPr>
          <p:nvPr>
            <p:ph type="title"/>
          </p:nvPr>
        </p:nvSpPr>
        <p:spPr/>
        <p:txBody>
          <a:bodyPr/>
          <a:lstStyle/>
          <a:p>
            <a:pPr algn="ctr"/>
            <a:r>
              <a:rPr lang="en-US" sz="7000" dirty="0">
                <a:latin typeface="Arial" panose="020B0604020202020204" pitchFamily="34" charset="0"/>
                <a:cs typeface="Arial" panose="020B0604020202020204" pitchFamily="34" charset="0"/>
              </a:rPr>
              <a:t>Bankhead-Coley Awards FY 2021-2022</a:t>
            </a:r>
          </a:p>
        </p:txBody>
      </p:sp>
      <p:pic>
        <p:nvPicPr>
          <p:cNvPr id="5" name="Picture 4">
            <a:extLst>
              <a:ext uri="{FF2B5EF4-FFF2-40B4-BE49-F238E27FC236}">
                <a16:creationId xmlns:a16="http://schemas.microsoft.com/office/drawing/2014/main" id="{846799B3-D06A-429E-8E93-31EA00D89359}"/>
              </a:ext>
            </a:extLst>
          </p:cNvPr>
          <p:cNvPicPr>
            <a:picLocks noChangeAspect="1"/>
          </p:cNvPicPr>
          <p:nvPr/>
        </p:nvPicPr>
        <p:blipFill>
          <a:blip r:embed="rId3"/>
          <a:stretch>
            <a:fillRect/>
          </a:stretch>
        </p:blipFill>
        <p:spPr>
          <a:xfrm>
            <a:off x="19460193" y="9116888"/>
            <a:ext cx="1832214" cy="2072917"/>
          </a:xfrm>
          <a:prstGeom prst="rect">
            <a:avLst/>
          </a:prstGeom>
        </p:spPr>
      </p:pic>
    </p:spTree>
    <p:extLst>
      <p:ext uri="{BB962C8B-B14F-4D97-AF65-F5344CB8AC3E}">
        <p14:creationId xmlns:p14="http://schemas.microsoft.com/office/powerpoint/2010/main" val="30523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3D87AAB-57B8-4A6A-BCFB-597B7410A099}"/>
              </a:ext>
            </a:extLst>
          </p:cNvPr>
          <p:cNvGraphicFramePr>
            <a:graphicFrameLocks noGrp="1"/>
          </p:cNvGraphicFramePr>
          <p:nvPr>
            <p:ph idx="1"/>
            <p:extLst>
              <p:ext uri="{D42A27DB-BD31-4B8C-83A1-F6EECF244321}">
                <p14:modId xmlns:p14="http://schemas.microsoft.com/office/powerpoint/2010/main" val="199391173"/>
              </p:ext>
            </p:extLst>
          </p:nvPr>
        </p:nvGraphicFramePr>
        <p:xfrm>
          <a:off x="1456841" y="2502569"/>
          <a:ext cx="18695477" cy="7294089"/>
        </p:xfrm>
        <a:graphic>
          <a:graphicData uri="http://schemas.openxmlformats.org/drawingml/2006/table">
            <a:tbl>
              <a:tblPr firstRow="1" bandRow="1">
                <a:tableStyleId>{69012ECD-51FC-41F1-AA8D-1B2483CD663E}</a:tableStyleId>
              </a:tblPr>
              <a:tblGrid>
                <a:gridCol w="3179327">
                  <a:extLst>
                    <a:ext uri="{9D8B030D-6E8A-4147-A177-3AD203B41FA5}">
                      <a16:colId xmlns:a16="http://schemas.microsoft.com/office/drawing/2014/main" val="308321003"/>
                    </a:ext>
                  </a:extLst>
                </a:gridCol>
                <a:gridCol w="3657600">
                  <a:extLst>
                    <a:ext uri="{9D8B030D-6E8A-4147-A177-3AD203B41FA5}">
                      <a16:colId xmlns:a16="http://schemas.microsoft.com/office/drawing/2014/main" val="871833008"/>
                    </a:ext>
                  </a:extLst>
                </a:gridCol>
                <a:gridCol w="4042611">
                  <a:extLst>
                    <a:ext uri="{9D8B030D-6E8A-4147-A177-3AD203B41FA5}">
                      <a16:colId xmlns:a16="http://schemas.microsoft.com/office/drawing/2014/main" val="2381070259"/>
                    </a:ext>
                  </a:extLst>
                </a:gridCol>
                <a:gridCol w="3721768">
                  <a:extLst>
                    <a:ext uri="{9D8B030D-6E8A-4147-A177-3AD203B41FA5}">
                      <a16:colId xmlns:a16="http://schemas.microsoft.com/office/drawing/2014/main" val="3144206940"/>
                    </a:ext>
                  </a:extLst>
                </a:gridCol>
                <a:gridCol w="4094171">
                  <a:extLst>
                    <a:ext uri="{9D8B030D-6E8A-4147-A177-3AD203B41FA5}">
                      <a16:colId xmlns:a16="http://schemas.microsoft.com/office/drawing/2014/main" val="3852686291"/>
                    </a:ext>
                  </a:extLst>
                </a:gridCol>
              </a:tblGrid>
              <a:tr h="850231">
                <a:tc>
                  <a:txBody>
                    <a:bodyPr/>
                    <a:lstStyle/>
                    <a:p>
                      <a:pPr algn="ctr" fontAlgn="ctr"/>
                      <a:r>
                        <a:rPr lang="en-US" sz="2400" u="none" strike="noStrike" dirty="0">
                          <a:effectLst/>
                          <a:latin typeface="Arial" panose="020B0604020202020204" pitchFamily="34" charset="0"/>
                          <a:cs typeface="Arial" panose="020B0604020202020204" pitchFamily="34" charset="0"/>
                        </a:rPr>
                        <a:t>Organization</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Principal Investigator</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Application Title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Mechanism of Support</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Tobacco Related Disease Focus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a16="http://schemas.microsoft.com/office/drawing/2014/main" val="691450085"/>
                  </a:ext>
                </a:extLst>
              </a:tr>
              <a:tr h="614766">
                <a:tc>
                  <a:txBody>
                    <a:bodyPr/>
                    <a:lstStyle/>
                    <a:p>
                      <a:pPr algn="l" fontAlgn="b"/>
                      <a:r>
                        <a:rPr lang="en-US" sz="1600" b="0" i="0" u="none" strike="noStrike" dirty="0">
                          <a:solidFill>
                            <a:srgbClr val="000000"/>
                          </a:solidFill>
                          <a:effectLst/>
                          <a:latin typeface="Calibri" panose="020F0502020204030204" pitchFamily="34" charset="0"/>
                        </a:rPr>
                        <a:t>Mayo Clinic Florida</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Ross, Owen</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Creating a Florida Cerebrovascular Disease Biorepository and Genomics Center</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Research Infrastructure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Stroke and cerebrovascular disease</a:t>
                      </a:r>
                    </a:p>
                  </a:txBody>
                  <a:tcPr marL="9525" marR="9525" marT="9525" marB="0" anchor="b"/>
                </a:tc>
                <a:extLst>
                  <a:ext uri="{0D108BD9-81ED-4DB2-BD59-A6C34878D82A}">
                    <a16:rowId xmlns:a16="http://schemas.microsoft.com/office/drawing/2014/main" val="2461449125"/>
                  </a:ext>
                </a:extLst>
              </a:tr>
              <a:tr h="666354">
                <a:tc>
                  <a:txBody>
                    <a:bodyPr/>
                    <a:lstStyle/>
                    <a:p>
                      <a:pPr algn="l" fontAlgn="b"/>
                      <a:r>
                        <a:rPr lang="en-US" sz="1600" b="0" i="0" u="none" strike="noStrike">
                          <a:solidFill>
                            <a:srgbClr val="000000"/>
                          </a:solidFill>
                          <a:effectLst/>
                          <a:latin typeface="Calibri" panose="020F0502020204030204" pitchFamily="34" charset="0"/>
                        </a:rPr>
                        <a:t>Moffitt Cancer Center</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Vidrine, Jennifer</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Enhancing Long-Term Smoking Abstinence Among Cervical Cancer Survivors</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Clinical Research</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cervical cancer, lung cancer, breast cancer, colon cancer, melanoma, other tobacco-related diseases</a:t>
                      </a:r>
                    </a:p>
                  </a:txBody>
                  <a:tcPr marL="9525" marR="9525" marT="9525" marB="0" anchor="b"/>
                </a:tc>
                <a:extLst>
                  <a:ext uri="{0D108BD9-81ED-4DB2-BD59-A6C34878D82A}">
                    <a16:rowId xmlns:a16="http://schemas.microsoft.com/office/drawing/2014/main" val="1985753399"/>
                  </a:ext>
                </a:extLst>
              </a:tr>
              <a:tr h="666354">
                <a:tc>
                  <a:txBody>
                    <a:bodyPr/>
                    <a:lstStyle/>
                    <a:p>
                      <a:pPr algn="l" fontAlgn="b"/>
                      <a:r>
                        <a:rPr lang="en-US" sz="1600" b="0" i="0" u="none" strike="noStrike">
                          <a:solidFill>
                            <a:srgbClr val="000000"/>
                          </a:solidFill>
                          <a:effectLst/>
                          <a:latin typeface="Calibri" panose="020F0502020204030204" pitchFamily="34" charset="0"/>
                        </a:rPr>
                        <a:t>University of Florida</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Doonan, Bently</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Novel RNA-Nanoparticle vaccine for treatment of early melanoma recurrence following adjuvant anti-PD-1 antibody therapy</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Clinical Research</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Melanoma</a:t>
                      </a:r>
                    </a:p>
                  </a:txBody>
                  <a:tcPr marL="9525" marR="9525" marT="9525" marB="0" anchor="b"/>
                </a:tc>
                <a:extLst>
                  <a:ext uri="{0D108BD9-81ED-4DB2-BD59-A6C34878D82A}">
                    <a16:rowId xmlns:a16="http://schemas.microsoft.com/office/drawing/2014/main" val="2881533050"/>
                  </a:ext>
                </a:extLst>
              </a:tr>
              <a:tr h="666354">
                <a:tc>
                  <a:txBody>
                    <a:bodyPr/>
                    <a:lstStyle/>
                    <a:p>
                      <a:pPr algn="l" fontAlgn="b"/>
                      <a:r>
                        <a:rPr lang="en-US" sz="1600" b="0" i="0" u="none" strike="noStrike">
                          <a:solidFill>
                            <a:srgbClr val="000000"/>
                          </a:solidFill>
                          <a:effectLst/>
                          <a:latin typeface="Calibri" panose="020F0502020204030204" pitchFamily="34" charset="0"/>
                        </a:rPr>
                        <a:t>University of Florida</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Law, Brian K.</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Toward IND-Enabling Studies for Novel Cancer Therapeutics that Inhibit the Disulfide Isomerases ERp44, PDIA1, and AGR2</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Bridge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Breast Cancer</a:t>
                      </a:r>
                    </a:p>
                  </a:txBody>
                  <a:tcPr marL="9525" marR="9525" marT="9525" marB="0" anchor="b"/>
                </a:tc>
                <a:extLst>
                  <a:ext uri="{0D108BD9-81ED-4DB2-BD59-A6C34878D82A}">
                    <a16:rowId xmlns:a16="http://schemas.microsoft.com/office/drawing/2014/main" val="715626867"/>
                  </a:ext>
                </a:extLst>
              </a:tr>
              <a:tr h="447091">
                <a:tc>
                  <a:txBody>
                    <a:bodyPr/>
                    <a:lstStyle/>
                    <a:p>
                      <a:pPr algn="l" fontAlgn="b"/>
                      <a:r>
                        <a:rPr lang="en-US" sz="1600" b="0" i="0" u="none" strike="noStrike">
                          <a:solidFill>
                            <a:srgbClr val="000000"/>
                          </a:solidFill>
                          <a:effectLst/>
                          <a:latin typeface="Calibri" panose="020F0502020204030204" pitchFamily="34" charset="0"/>
                        </a:rPr>
                        <a:t>University of Florida</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Liao, Daiqing</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Development of first-in-class HDAC3-selective degraders for breast cancer therapy</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breast cancer</a:t>
                      </a:r>
                    </a:p>
                  </a:txBody>
                  <a:tcPr marL="9525" marR="9525" marT="9525" marB="0" anchor="b"/>
                </a:tc>
                <a:extLst>
                  <a:ext uri="{0D108BD9-81ED-4DB2-BD59-A6C34878D82A}">
                    <a16:rowId xmlns:a16="http://schemas.microsoft.com/office/drawing/2014/main" val="2891557279"/>
                  </a:ext>
                </a:extLst>
              </a:tr>
              <a:tr h="885617">
                <a:tc>
                  <a:txBody>
                    <a:bodyPr/>
                    <a:lstStyle/>
                    <a:p>
                      <a:pPr algn="l" fontAlgn="b"/>
                      <a:r>
                        <a:rPr lang="en-US" sz="1600" b="0" i="0" u="none" strike="noStrike">
                          <a:solidFill>
                            <a:srgbClr val="000000"/>
                          </a:solidFill>
                          <a:effectLst/>
                          <a:latin typeface="Calibri" panose="020F0502020204030204" pitchFamily="34" charset="0"/>
                        </a:rPr>
                        <a:t>University of Miami</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Nagathihalli, Nagaraj</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Targeting CREB to Improve Response to Immunotherapy  in Pancreatic Cancer</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Pancreatic Cancer</a:t>
                      </a:r>
                    </a:p>
                  </a:txBody>
                  <a:tcPr marL="9525" marR="9525" marT="9525" marB="0" anchor="b"/>
                </a:tc>
                <a:extLst>
                  <a:ext uri="{0D108BD9-81ED-4DB2-BD59-A6C34878D82A}">
                    <a16:rowId xmlns:a16="http://schemas.microsoft.com/office/drawing/2014/main" val="4008824705"/>
                  </a:ext>
                </a:extLst>
              </a:tr>
              <a:tr h="447091">
                <a:tc>
                  <a:txBody>
                    <a:bodyPr/>
                    <a:lstStyle/>
                    <a:p>
                      <a:pPr algn="l" fontAlgn="b"/>
                      <a:r>
                        <a:rPr lang="en-US" sz="1600" b="0" i="0" u="none" strike="noStrike">
                          <a:solidFill>
                            <a:srgbClr val="000000"/>
                          </a:solidFill>
                          <a:effectLst/>
                          <a:latin typeface="Calibri" panose="020F0502020204030204" pitchFamily="34" charset="0"/>
                        </a:rPr>
                        <a:t>University of Miami </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Vazquez-Padron, Roberto</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The Impact of Smoking in the Venous Cellular Ecosystem and its Consequences for Arteriovenous Fistula Maturation in CKD Patients</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Tobacco-related diseases: Chronic Kidney disease, cardiovascular disease, and vascular access failure </a:t>
                      </a:r>
                    </a:p>
                  </a:txBody>
                  <a:tcPr marL="9525" marR="9525" marT="9525" marB="0" anchor="b"/>
                </a:tc>
                <a:extLst>
                  <a:ext uri="{0D108BD9-81ED-4DB2-BD59-A6C34878D82A}">
                    <a16:rowId xmlns:a16="http://schemas.microsoft.com/office/drawing/2014/main" val="4159788313"/>
                  </a:ext>
                </a:extLst>
              </a:tr>
              <a:tr h="447091">
                <a:tc>
                  <a:txBody>
                    <a:bodyPr/>
                    <a:lstStyle/>
                    <a:p>
                      <a:pPr algn="l" fontAlgn="b"/>
                      <a:r>
                        <a:rPr lang="en-US" sz="1600" b="0" i="0" u="none" strike="noStrike">
                          <a:solidFill>
                            <a:srgbClr val="000000"/>
                          </a:solidFill>
                          <a:effectLst/>
                          <a:latin typeface="Calibri" panose="020F0502020204030204" pitchFamily="34" charset="0"/>
                        </a:rPr>
                        <a:t>University of South Florida</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Li, Ji</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Sirtuin 1 and Cardiovascular Impairment by Cigarette Smoking</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tobacco-related cardiovascular disease</a:t>
                      </a:r>
                    </a:p>
                  </a:txBody>
                  <a:tcPr marL="9525" marR="9525" marT="9525" marB="0" anchor="b"/>
                </a:tc>
                <a:extLst>
                  <a:ext uri="{0D108BD9-81ED-4DB2-BD59-A6C34878D82A}">
                    <a16:rowId xmlns:a16="http://schemas.microsoft.com/office/drawing/2014/main" val="2406313198"/>
                  </a:ext>
                </a:extLst>
              </a:tr>
              <a:tr h="666354">
                <a:tc>
                  <a:txBody>
                    <a:bodyPr/>
                    <a:lstStyle/>
                    <a:p>
                      <a:pPr algn="l" fontAlgn="b"/>
                      <a:r>
                        <a:rPr lang="en-US" sz="1600" b="0" i="0" u="none" strike="noStrike" dirty="0">
                          <a:solidFill>
                            <a:srgbClr val="000000"/>
                          </a:solidFill>
                          <a:effectLst/>
                          <a:latin typeface="Calibri" panose="020F0502020204030204" pitchFamily="34" charset="0"/>
                        </a:rPr>
                        <a:t>University of South Florida</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Mohapatra, </a:t>
                      </a:r>
                      <a:r>
                        <a:rPr lang="en-US" sz="1600" b="0" i="0" u="none" strike="noStrike" dirty="0" err="1">
                          <a:solidFill>
                            <a:srgbClr val="000000"/>
                          </a:solidFill>
                          <a:effectLst/>
                          <a:latin typeface="Calibri" panose="020F0502020204030204" pitchFamily="34" charset="0"/>
                        </a:rPr>
                        <a:t>Subhra</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Mechanism of neurotropism by coronaviruses</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 Bridge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Other tobacco-related neurologic diseases, such as COVID19, stroke, encephalopathy, schizophrenia etc.</a:t>
                      </a:r>
                    </a:p>
                  </a:txBody>
                  <a:tcPr marL="9525" marR="9525" marT="9525" marB="0" anchor="b"/>
                </a:tc>
                <a:extLst>
                  <a:ext uri="{0D108BD9-81ED-4DB2-BD59-A6C34878D82A}">
                    <a16:rowId xmlns:a16="http://schemas.microsoft.com/office/drawing/2014/main" val="1875243585"/>
                  </a:ext>
                </a:extLst>
              </a:tr>
            </a:tbl>
          </a:graphicData>
        </a:graphic>
      </p:graphicFrame>
      <p:sp>
        <p:nvSpPr>
          <p:cNvPr id="3" name="Title 2">
            <a:extLst>
              <a:ext uri="{FF2B5EF4-FFF2-40B4-BE49-F238E27FC236}">
                <a16:creationId xmlns:a16="http://schemas.microsoft.com/office/drawing/2014/main" id="{82287881-E341-4110-B404-A6C9EEDC3365}"/>
              </a:ext>
            </a:extLst>
          </p:cNvPr>
          <p:cNvSpPr>
            <a:spLocks noGrp="1"/>
          </p:cNvSpPr>
          <p:nvPr>
            <p:ph type="title"/>
          </p:nvPr>
        </p:nvSpPr>
        <p:spPr>
          <a:xfrm>
            <a:off x="1450063" y="345964"/>
            <a:ext cx="19356371" cy="1921668"/>
          </a:xfrm>
        </p:spPr>
        <p:txBody>
          <a:bodyPr>
            <a:normAutofit/>
          </a:bodyPr>
          <a:lstStyle/>
          <a:p>
            <a:r>
              <a:rPr lang="en-US" sz="7000" dirty="0">
                <a:latin typeface="Arial" panose="020B0604020202020204" pitchFamily="34" charset="0"/>
                <a:cs typeface="Arial" panose="020B0604020202020204" pitchFamily="34" charset="0"/>
              </a:rPr>
              <a:t>James and Esther King Awards FY 2021-2022</a:t>
            </a:r>
          </a:p>
        </p:txBody>
      </p:sp>
      <p:pic>
        <p:nvPicPr>
          <p:cNvPr id="5" name="Picture 4">
            <a:extLst>
              <a:ext uri="{FF2B5EF4-FFF2-40B4-BE49-F238E27FC236}">
                <a16:creationId xmlns:a16="http://schemas.microsoft.com/office/drawing/2014/main" id="{BAFB753D-FBD7-4C8A-B36A-CBF0031B1E6B}"/>
              </a:ext>
            </a:extLst>
          </p:cNvPr>
          <p:cNvPicPr>
            <a:picLocks noChangeAspect="1"/>
          </p:cNvPicPr>
          <p:nvPr/>
        </p:nvPicPr>
        <p:blipFill>
          <a:blip r:embed="rId3"/>
          <a:stretch>
            <a:fillRect/>
          </a:stretch>
        </p:blipFill>
        <p:spPr>
          <a:xfrm>
            <a:off x="19460193" y="9116888"/>
            <a:ext cx="1832214" cy="2072917"/>
          </a:xfrm>
          <a:prstGeom prst="rect">
            <a:avLst/>
          </a:prstGeom>
        </p:spPr>
      </p:pic>
    </p:spTree>
    <p:extLst>
      <p:ext uri="{BB962C8B-B14F-4D97-AF65-F5344CB8AC3E}">
        <p14:creationId xmlns:p14="http://schemas.microsoft.com/office/powerpoint/2010/main" val="3732781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3D87AAB-57B8-4A6A-BCFB-597B7410A099}"/>
              </a:ext>
            </a:extLst>
          </p:cNvPr>
          <p:cNvGraphicFramePr>
            <a:graphicFrameLocks noGrp="1"/>
          </p:cNvGraphicFramePr>
          <p:nvPr>
            <p:ph idx="1"/>
            <p:extLst>
              <p:ext uri="{D42A27DB-BD31-4B8C-83A1-F6EECF244321}">
                <p14:modId xmlns:p14="http://schemas.microsoft.com/office/powerpoint/2010/main" val="740645089"/>
              </p:ext>
            </p:extLst>
          </p:nvPr>
        </p:nvGraphicFramePr>
        <p:xfrm>
          <a:off x="1158884" y="2567699"/>
          <a:ext cx="19356370" cy="6871833"/>
        </p:xfrm>
        <a:graphic>
          <a:graphicData uri="http://schemas.openxmlformats.org/drawingml/2006/table">
            <a:tbl>
              <a:tblPr firstRow="1" bandRow="1">
                <a:tableStyleId>{69012ECD-51FC-41F1-AA8D-1B2483CD663E}</a:tableStyleId>
              </a:tblPr>
              <a:tblGrid>
                <a:gridCol w="3010160">
                  <a:extLst>
                    <a:ext uri="{9D8B030D-6E8A-4147-A177-3AD203B41FA5}">
                      <a16:colId xmlns:a16="http://schemas.microsoft.com/office/drawing/2014/main" val="308321003"/>
                    </a:ext>
                  </a:extLst>
                </a:gridCol>
                <a:gridCol w="2727702">
                  <a:extLst>
                    <a:ext uri="{9D8B030D-6E8A-4147-A177-3AD203B41FA5}">
                      <a16:colId xmlns:a16="http://schemas.microsoft.com/office/drawing/2014/main" val="871833008"/>
                    </a:ext>
                  </a:extLst>
                </a:gridCol>
                <a:gridCol w="6896746">
                  <a:extLst>
                    <a:ext uri="{9D8B030D-6E8A-4147-A177-3AD203B41FA5}">
                      <a16:colId xmlns:a16="http://schemas.microsoft.com/office/drawing/2014/main" val="2381070259"/>
                    </a:ext>
                  </a:extLst>
                </a:gridCol>
                <a:gridCol w="2850488">
                  <a:extLst>
                    <a:ext uri="{9D8B030D-6E8A-4147-A177-3AD203B41FA5}">
                      <a16:colId xmlns:a16="http://schemas.microsoft.com/office/drawing/2014/main" val="3144206940"/>
                    </a:ext>
                  </a:extLst>
                </a:gridCol>
                <a:gridCol w="3871274">
                  <a:extLst>
                    <a:ext uri="{9D8B030D-6E8A-4147-A177-3AD203B41FA5}">
                      <a16:colId xmlns:a16="http://schemas.microsoft.com/office/drawing/2014/main" val="3852686291"/>
                    </a:ext>
                  </a:extLst>
                </a:gridCol>
              </a:tblGrid>
              <a:tr h="624680">
                <a:tc>
                  <a:txBody>
                    <a:bodyPr/>
                    <a:lstStyle/>
                    <a:p>
                      <a:pPr algn="ctr" fontAlgn="ctr"/>
                      <a:r>
                        <a:rPr lang="en-US" sz="2400" u="none" strike="noStrike" dirty="0">
                          <a:effectLst/>
                          <a:latin typeface="Arial" panose="020B0604020202020204" pitchFamily="34" charset="0"/>
                          <a:cs typeface="Arial" panose="020B0604020202020204" pitchFamily="34" charset="0"/>
                        </a:rPr>
                        <a:t>Organization</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Principal Investigator</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Application Title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Mechanism of Support</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fontAlgn="ctr"/>
                      <a:r>
                        <a:rPr lang="en-US" sz="2400" u="none" strike="noStrike" dirty="0">
                          <a:effectLst/>
                          <a:latin typeface="Arial" panose="020B0604020202020204" pitchFamily="34" charset="0"/>
                          <a:cs typeface="Arial" panose="020B0604020202020204" pitchFamily="34" charset="0"/>
                        </a:rPr>
                        <a:t>Pediatric Cancer Focus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a16="http://schemas.microsoft.com/office/drawing/2014/main" val="691450085"/>
                  </a:ext>
                </a:extLst>
              </a:tr>
              <a:tr h="648209">
                <a:tc>
                  <a:txBody>
                    <a:bodyPr/>
                    <a:lstStyle/>
                    <a:p>
                      <a:pPr algn="l" fontAlgn="b"/>
                      <a:r>
                        <a:rPr lang="en-US" sz="1600" b="0" i="0" u="none" strike="noStrike">
                          <a:solidFill>
                            <a:srgbClr val="000000"/>
                          </a:solidFill>
                          <a:effectLst/>
                          <a:latin typeface="Calibri" panose="020F0502020204030204" pitchFamily="34" charset="0"/>
                        </a:rPr>
                        <a:t>Baptist Health South Florida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Hall, Matthew</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Personalizing radiotherapy dose using genomic markers of radiosensitivity to predict tumor response and normal tissue toxicity in pediatric malignancies.</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Pediatric brain tumors treated with radiation therapy</a:t>
                      </a:r>
                    </a:p>
                  </a:txBody>
                  <a:tcPr marL="9525" marR="9525" marT="9525" marB="0" anchor="b"/>
                </a:tc>
                <a:extLst>
                  <a:ext uri="{0D108BD9-81ED-4DB2-BD59-A6C34878D82A}">
                    <a16:rowId xmlns:a16="http://schemas.microsoft.com/office/drawing/2014/main" val="2461449125"/>
                  </a:ext>
                </a:extLst>
              </a:tr>
              <a:tr h="435308">
                <a:tc>
                  <a:txBody>
                    <a:bodyPr/>
                    <a:lstStyle/>
                    <a:p>
                      <a:pPr algn="l" fontAlgn="b"/>
                      <a:r>
                        <a:rPr lang="en-US" sz="1600" b="0" i="0" u="none" strike="noStrike" dirty="0">
                          <a:solidFill>
                            <a:srgbClr val="000000"/>
                          </a:solidFill>
                          <a:effectLst/>
                          <a:latin typeface="Calibri" panose="020F0502020204030204" pitchFamily="34" charset="0"/>
                        </a:rPr>
                        <a:t>Nemours </a:t>
                      </a:r>
                      <a:r>
                        <a:rPr lang="en-US" sz="1600" b="0" i="0" u="none" strike="noStrike" dirty="0" err="1">
                          <a:solidFill>
                            <a:srgbClr val="000000"/>
                          </a:solidFill>
                          <a:effectLst/>
                          <a:latin typeface="Calibri" panose="020F0502020204030204" pitchFamily="34" charset="0"/>
                        </a:rPr>
                        <a:t>Childrens</a:t>
                      </a:r>
                      <a:r>
                        <a:rPr lang="en-US" sz="1600" b="0" i="0" u="none" strike="noStrike" dirty="0">
                          <a:solidFill>
                            <a:srgbClr val="000000"/>
                          </a:solidFill>
                          <a:effectLst/>
                          <a:latin typeface="Calibri" panose="020F0502020204030204" pitchFamily="34" charset="0"/>
                        </a:rPr>
                        <a:t> Hospital</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Westmoreland, Tamarah</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Treatment of Diffuse Intrinsic Pontine Glioma with the Oncolytic Zika Virus</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Diffuse Intrinsic Pontine Glioma</a:t>
                      </a:r>
                    </a:p>
                  </a:txBody>
                  <a:tcPr marL="9525" marR="9525" marT="9525" marB="0" anchor="b"/>
                </a:tc>
                <a:extLst>
                  <a:ext uri="{0D108BD9-81ED-4DB2-BD59-A6C34878D82A}">
                    <a16:rowId xmlns:a16="http://schemas.microsoft.com/office/drawing/2014/main" val="1985753399"/>
                  </a:ext>
                </a:extLst>
              </a:tr>
              <a:tr h="657102">
                <a:tc>
                  <a:txBody>
                    <a:bodyPr/>
                    <a:lstStyle/>
                    <a:p>
                      <a:pPr algn="l" fontAlgn="b"/>
                      <a:r>
                        <a:rPr lang="en-US" sz="1600" b="0" i="0" u="none" strike="noStrike">
                          <a:solidFill>
                            <a:srgbClr val="000000"/>
                          </a:solidFill>
                          <a:effectLst/>
                          <a:latin typeface="Calibri" panose="020F0502020204030204" pitchFamily="34" charset="0"/>
                        </a:rPr>
                        <a:t>The University of Florida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Licht, Jonathan</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Elucidation and targeting of epigenetic changes resulting in glucocorticoid resistance in pediatric acute lymphoblastic leukemia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Acute lymphoblastic leukemia </a:t>
                      </a:r>
                    </a:p>
                  </a:txBody>
                  <a:tcPr marL="9525" marR="9525" marT="9525" marB="0" anchor="b"/>
                </a:tc>
                <a:extLst>
                  <a:ext uri="{0D108BD9-81ED-4DB2-BD59-A6C34878D82A}">
                    <a16:rowId xmlns:a16="http://schemas.microsoft.com/office/drawing/2014/main" val="2881533050"/>
                  </a:ext>
                </a:extLst>
              </a:tr>
              <a:tr h="435308">
                <a:tc>
                  <a:txBody>
                    <a:bodyPr/>
                    <a:lstStyle/>
                    <a:p>
                      <a:pPr algn="l" fontAlgn="b"/>
                      <a:r>
                        <a:rPr lang="en-US" sz="1600" b="0" i="0" u="none" strike="noStrike">
                          <a:solidFill>
                            <a:srgbClr val="000000"/>
                          </a:solidFill>
                          <a:effectLst/>
                          <a:latin typeface="Calibri" panose="020F0502020204030204" pitchFamily="34" charset="0"/>
                        </a:rPr>
                        <a:t>University of Central Florida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Copik, Alicja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Edited Natural Killer cells as an immunotherapeutic approach for the treatment of pediatric cancers</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pediatric tumors</a:t>
                      </a:r>
                    </a:p>
                  </a:txBody>
                  <a:tcPr marL="9525" marR="9525" marT="9525" marB="0" anchor="b"/>
                </a:tc>
                <a:extLst>
                  <a:ext uri="{0D108BD9-81ED-4DB2-BD59-A6C34878D82A}">
                    <a16:rowId xmlns:a16="http://schemas.microsoft.com/office/drawing/2014/main" val="715626867"/>
                  </a:ext>
                </a:extLst>
              </a:tr>
              <a:tr h="435308">
                <a:tc>
                  <a:txBody>
                    <a:bodyPr/>
                    <a:lstStyle/>
                    <a:p>
                      <a:pPr algn="l" fontAlgn="b"/>
                      <a:r>
                        <a:rPr lang="en-US" sz="1600" b="0" i="0" u="none" strike="noStrike">
                          <a:solidFill>
                            <a:srgbClr val="000000"/>
                          </a:solidFill>
                          <a:effectLst/>
                          <a:latin typeface="Calibri" panose="020F0502020204030204" pitchFamily="34" charset="0"/>
                        </a:rPr>
                        <a:t>University of Central Florida </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Parks, Griffith</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Oncolytic virus in combination with NK cells for treatment of pediatric cancers</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Brain, sarcoma, kidney, pediatric</a:t>
                      </a:r>
                    </a:p>
                  </a:txBody>
                  <a:tcPr marL="9525" marR="9525" marT="9525" marB="0" anchor="b"/>
                </a:tc>
                <a:extLst>
                  <a:ext uri="{0D108BD9-81ED-4DB2-BD59-A6C34878D82A}">
                    <a16:rowId xmlns:a16="http://schemas.microsoft.com/office/drawing/2014/main" val="2891557279"/>
                  </a:ext>
                </a:extLst>
              </a:tr>
              <a:tr h="435308">
                <a:tc>
                  <a:txBody>
                    <a:bodyPr/>
                    <a:lstStyle/>
                    <a:p>
                      <a:pPr algn="l" fontAlgn="b"/>
                      <a:r>
                        <a:rPr lang="en-US" sz="1600" b="0" i="0" u="none" strike="noStrike">
                          <a:solidFill>
                            <a:srgbClr val="000000"/>
                          </a:solidFill>
                          <a:effectLst/>
                          <a:latin typeface="Calibri" panose="020F0502020204030204" pitchFamily="34" charset="0"/>
                        </a:rPr>
                        <a:t>University of Florida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Deleyrolle, Loic</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Co-opting TME lactate signal to benefit T cell therapy</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High grade glioma</a:t>
                      </a:r>
                    </a:p>
                  </a:txBody>
                  <a:tcPr marL="9525" marR="9525" marT="9525" marB="0" anchor="b"/>
                </a:tc>
                <a:extLst>
                  <a:ext uri="{0D108BD9-81ED-4DB2-BD59-A6C34878D82A}">
                    <a16:rowId xmlns:a16="http://schemas.microsoft.com/office/drawing/2014/main" val="4008824705"/>
                  </a:ext>
                </a:extLst>
              </a:tr>
              <a:tr h="648209">
                <a:tc>
                  <a:txBody>
                    <a:bodyPr/>
                    <a:lstStyle/>
                    <a:p>
                      <a:pPr algn="l" fontAlgn="b"/>
                      <a:r>
                        <a:rPr lang="en-US" sz="1600" b="0" i="0" u="none" strike="noStrike">
                          <a:solidFill>
                            <a:srgbClr val="000000"/>
                          </a:solidFill>
                          <a:effectLst/>
                          <a:latin typeface="Calibri" panose="020F0502020204030204" pitchFamily="34" charset="0"/>
                        </a:rPr>
                        <a:t>University of Florida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Castillo, Paul </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Unlocking CAR T cell efficacy against osteosarcoma using adjuvant RNA vaccine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Osteosarcoma</a:t>
                      </a:r>
                    </a:p>
                  </a:txBody>
                  <a:tcPr marL="9525" marR="9525" marT="9525" marB="0" anchor="b"/>
                </a:tc>
                <a:extLst>
                  <a:ext uri="{0D108BD9-81ED-4DB2-BD59-A6C34878D82A}">
                    <a16:rowId xmlns:a16="http://schemas.microsoft.com/office/drawing/2014/main" val="4159788313"/>
                  </a:ext>
                </a:extLst>
              </a:tr>
              <a:tr h="648209">
                <a:tc>
                  <a:txBody>
                    <a:bodyPr/>
                    <a:lstStyle/>
                    <a:p>
                      <a:pPr algn="l" fontAlgn="b"/>
                      <a:r>
                        <a:rPr lang="en-US" sz="1600" b="0" i="0" u="none" strike="noStrike">
                          <a:solidFill>
                            <a:srgbClr val="000000"/>
                          </a:solidFill>
                          <a:effectLst/>
                          <a:latin typeface="Calibri" panose="020F0502020204030204" pitchFamily="34" charset="0"/>
                        </a:rPr>
                        <a:t>University of Florida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Horn, Biljana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Engineered Donor Graft for Pediatric Hematopoietic Cell Transplant  (HCT) Recipients with Hematologic Malignancies (HM)- Florida Pediatric Bone Marrow Transplant and Cell Therapy Consortium  (FPBCC) First Prospective  Multicenter Trial</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Multicenter Clinical Trials</a:t>
                      </a:r>
                    </a:p>
                  </a:txBody>
                  <a:tcPr marL="9525" marR="9525" marT="9525" marB="0" anchor="b"/>
                </a:tc>
                <a:tc>
                  <a:txBody>
                    <a:bodyPr/>
                    <a:lstStyle/>
                    <a:p>
                      <a:pPr algn="l" fontAlgn="b"/>
                      <a:r>
                        <a:rPr lang="nl-NL" sz="1600" b="0" i="0" u="none" strike="noStrike">
                          <a:solidFill>
                            <a:srgbClr val="000000"/>
                          </a:solidFill>
                          <a:effectLst/>
                          <a:latin typeface="Calibri" panose="020F0502020204030204" pitchFamily="34" charset="0"/>
                        </a:rPr>
                        <a:t>acute myeloid leukemia, acute lymphoid leukemia</a:t>
                      </a:r>
                    </a:p>
                  </a:txBody>
                  <a:tcPr marL="9525" marR="9525" marT="9525" marB="0" anchor="b"/>
                </a:tc>
                <a:extLst>
                  <a:ext uri="{0D108BD9-81ED-4DB2-BD59-A6C34878D82A}">
                    <a16:rowId xmlns:a16="http://schemas.microsoft.com/office/drawing/2014/main" val="2406313198"/>
                  </a:ext>
                </a:extLst>
              </a:tr>
              <a:tr h="435308">
                <a:tc>
                  <a:txBody>
                    <a:bodyPr/>
                    <a:lstStyle/>
                    <a:p>
                      <a:pPr algn="l" fontAlgn="b"/>
                      <a:r>
                        <a:rPr lang="en-US" sz="1600" b="0" i="0" u="none" strike="noStrike">
                          <a:solidFill>
                            <a:srgbClr val="000000"/>
                          </a:solidFill>
                          <a:effectLst/>
                          <a:latin typeface="Calibri" panose="020F0502020204030204" pitchFamily="34" charset="0"/>
                        </a:rPr>
                        <a:t>University of Florida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Stover, Brian</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Ultrasound elastogram assessment of liver fibrosis in children and adolescents/young adults (AYA) receiving chemotherapy or allogeneic bone marrow transplantation, and identification of risk factors for liver injury</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 Discovery Science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All pediatric cancers requiring cytotoxic chemotherapy</a:t>
                      </a:r>
                    </a:p>
                  </a:txBody>
                  <a:tcPr marL="9525" marR="9525" marT="9525" marB="0" anchor="b"/>
                </a:tc>
                <a:extLst>
                  <a:ext uri="{0D108BD9-81ED-4DB2-BD59-A6C34878D82A}">
                    <a16:rowId xmlns:a16="http://schemas.microsoft.com/office/drawing/2014/main" val="1875243585"/>
                  </a:ext>
                </a:extLst>
              </a:tr>
              <a:tr h="648209">
                <a:tc>
                  <a:txBody>
                    <a:bodyPr/>
                    <a:lstStyle/>
                    <a:p>
                      <a:pPr algn="l" fontAlgn="b"/>
                      <a:r>
                        <a:rPr lang="en-US" sz="1600" b="0" i="0" u="none" strike="noStrike" dirty="0">
                          <a:solidFill>
                            <a:srgbClr val="000000"/>
                          </a:solidFill>
                          <a:effectLst/>
                          <a:latin typeface="Calibri" panose="020F0502020204030204" pitchFamily="34" charset="0"/>
                        </a:rPr>
                        <a:t>University of Florida</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Salloum, Ramzi</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Point-of-care intervention to address financial toxicity in families facing pediatric cancer</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 Multicenter Clinical Trials</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All pediatric cancer</a:t>
                      </a:r>
                    </a:p>
                  </a:txBody>
                  <a:tcPr marL="9525" marR="9525" marT="9525" marB="0" anchor="b"/>
                </a:tc>
                <a:extLst>
                  <a:ext uri="{0D108BD9-81ED-4DB2-BD59-A6C34878D82A}">
                    <a16:rowId xmlns:a16="http://schemas.microsoft.com/office/drawing/2014/main" val="2325205180"/>
                  </a:ext>
                </a:extLst>
              </a:tr>
            </a:tbl>
          </a:graphicData>
        </a:graphic>
      </p:graphicFrame>
      <p:sp>
        <p:nvSpPr>
          <p:cNvPr id="3" name="Title 2">
            <a:extLst>
              <a:ext uri="{FF2B5EF4-FFF2-40B4-BE49-F238E27FC236}">
                <a16:creationId xmlns:a16="http://schemas.microsoft.com/office/drawing/2014/main" id="{82287881-E341-4110-B404-A6C9EEDC3365}"/>
              </a:ext>
            </a:extLst>
          </p:cNvPr>
          <p:cNvSpPr>
            <a:spLocks noGrp="1"/>
          </p:cNvSpPr>
          <p:nvPr>
            <p:ph type="title"/>
          </p:nvPr>
        </p:nvSpPr>
        <p:spPr>
          <a:xfrm>
            <a:off x="918251" y="421442"/>
            <a:ext cx="19356371" cy="1921668"/>
          </a:xfrm>
        </p:spPr>
        <p:txBody>
          <a:bodyPr>
            <a:normAutofit/>
          </a:bodyPr>
          <a:lstStyle/>
          <a:p>
            <a:pPr algn="ctr"/>
            <a:r>
              <a:rPr lang="en-US" sz="7000" dirty="0">
                <a:latin typeface="Arial" panose="020B0604020202020204" pitchFamily="34" charset="0"/>
                <a:cs typeface="Arial" panose="020B0604020202020204" pitchFamily="34" charset="0"/>
              </a:rPr>
              <a:t>Live Like Bella FY 2021-2022</a:t>
            </a:r>
          </a:p>
        </p:txBody>
      </p:sp>
    </p:spTree>
    <p:extLst>
      <p:ext uri="{BB962C8B-B14F-4D97-AF65-F5344CB8AC3E}">
        <p14:creationId xmlns:p14="http://schemas.microsoft.com/office/powerpoint/2010/main" val="2733773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 Danny Armstrong BRAC Presentation 2-12-19 with new template ER edits [Read-Only]" id="{8DA16C6A-536B-4250-A0E6-314951149800}" vid="{96CBC18E-2DF9-4FEE-8440-8DC1CBFFB3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haredWithUsers xmlns="5135d448-7db8-4e87-b24c-bed23cdadd72">
      <UserInfo>
        <DisplayName>Osman, Ihab N</DisplayName>
        <AccountId>10446</AccountId>
        <AccountType/>
      </UserInfo>
      <UserInfo>
        <DisplayName>Chafin, Susan D</DisplayName>
        <AccountId>387</AccountId>
        <AccountType/>
      </UserInfo>
      <UserInfo>
        <DisplayName>Scully, Joseph A</DisplayName>
        <AccountId>1379</AccountId>
        <AccountType/>
      </UserInfo>
      <UserInfo>
        <DisplayName>Taufer, Jill A</DisplayName>
        <AccountId>9099</AccountId>
        <AccountType/>
      </UserInfo>
      <UserInfo>
        <DisplayName>Kennedy, Lynn A</DisplayName>
        <AccountId>2465</AccountId>
        <AccountType/>
      </UserInfo>
      <UserInfo>
        <DisplayName>HicksGerman, Akisia L</DisplayName>
        <AccountId>10241</AccountId>
        <AccountType/>
      </UserInfo>
      <UserInfo>
        <DisplayName>Gardner, Agata M</DisplayName>
        <AccountId>11813</AccountId>
        <AccountType/>
      </UserInfo>
      <UserInfo>
        <DisplayName>Kauffman, Mary J</DisplayName>
        <AccountId>3544</AccountId>
        <AccountType/>
      </UserInfo>
      <UserInfo>
        <DisplayName>Jackson, Iris F</DisplayName>
        <AccountId>769</AccountId>
        <AccountType/>
      </UserInfo>
      <UserInfo>
        <DisplayName>Marshall, Tamara A</DisplayName>
        <AccountId>10075</AccountId>
        <AccountType/>
      </UserInfo>
    </SharedWithUsers>
    <Season xmlns="4370ceee-1a2d-4209-9442-810ef723f156">
      <Value>n/a</Value>
    </Seas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560D98CD72F0469CA16A7CC5735944" ma:contentTypeVersion="13" ma:contentTypeDescription="Create a new document." ma:contentTypeScope="" ma:versionID="3920ed900528440e58ca5b3604454e90">
  <xsd:schema xmlns:xsd="http://www.w3.org/2001/XMLSchema" xmlns:xs="http://www.w3.org/2001/XMLSchema" xmlns:p="http://schemas.microsoft.com/office/2006/metadata/properties" xmlns:ns2="5135d448-7db8-4e87-b24c-bed23cdadd72" xmlns:ns3="http://schemas.microsoft.com/sharepoint/v4" xmlns:ns4="4370ceee-1a2d-4209-9442-810ef723f156" targetNamespace="http://schemas.microsoft.com/office/2006/metadata/properties" ma:root="true" ma:fieldsID="e181f7b0029d09798e871696aefd28fd" ns2:_="" ns3:_="" ns4:_="">
    <xsd:import namespace="5135d448-7db8-4e87-b24c-bed23cdadd72"/>
    <xsd:import namespace="http://schemas.microsoft.com/sharepoint/v4"/>
    <xsd:import namespace="4370ceee-1a2d-4209-9442-810ef723f15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OCR" minOccurs="0"/>
                <xsd:element ref="ns4:Seas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5d448-7db8-4e87-b24c-bed23cdadd7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70ceee-1a2d-4209-9442-810ef723f15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Season" ma:index="18" nillable="true" ma:displayName="Season" ma:default="n/a" ma:description="This is for use with the folders in the Toolkits:Campaigns all other items and/or folders should be set to n/a" ma:internalName="Season" ma:requiredMultiChoice="true">
      <xsd:complexType>
        <xsd:complexContent>
          <xsd:extension base="dms:MultiChoice">
            <xsd:sequence>
              <xsd:element name="Value" maxOccurs="unbounded" minOccurs="0" nillable="true">
                <xsd:simpleType>
                  <xsd:restriction base="dms:Choice">
                    <xsd:enumeration value="winter"/>
                    <xsd:enumeration value="spring"/>
                    <xsd:enumeration value="summer"/>
                    <xsd:enumeration value="autumn"/>
                    <xsd:enumeration value="n/a"/>
                  </xsd:restriction>
                </xsd:simpleType>
              </xsd:element>
            </xsd:sequence>
          </xsd:extension>
        </xsd:complexContent>
      </xsd:complex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77DC1F-5DBD-4DD5-B036-381D66BEB518}">
  <ds:schemaRefs>
    <ds:schemaRef ds:uri="http://purl.org/dc/elements/1.1/"/>
    <ds:schemaRef ds:uri="http://schemas.microsoft.com/office/2006/metadata/properties"/>
    <ds:schemaRef ds:uri="5135d448-7db8-4e87-b24c-bed23cdadd72"/>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documentManagement/types"/>
    <ds:schemaRef ds:uri="4370ceee-1a2d-4209-9442-810ef723f156"/>
    <ds:schemaRef ds:uri="http://schemas.microsoft.com/sharepoint/v4"/>
    <ds:schemaRef ds:uri="http://purl.org/dc/terms/"/>
  </ds:schemaRefs>
</ds:datastoreItem>
</file>

<file path=customXml/itemProps2.xml><?xml version="1.0" encoding="utf-8"?>
<ds:datastoreItem xmlns:ds="http://schemas.openxmlformats.org/officeDocument/2006/customXml" ds:itemID="{DA9BF1EA-94A7-4301-A942-AD0412279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5d448-7db8-4e87-b24c-bed23cdadd72"/>
    <ds:schemaRef ds:uri="http://schemas.microsoft.com/sharepoint/v4"/>
    <ds:schemaRef ds:uri="4370ceee-1a2d-4209-9442-810ef723f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5F5522-9C9E-4373-9706-AE416C1249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 Danny Armstrong BRAC Presentation 2-12-19 with new template ER edits</Template>
  <TotalTime>670</TotalTime>
  <Words>1756</Words>
  <Application>Microsoft Office PowerPoint</Application>
  <PresentationFormat>Custom</PresentationFormat>
  <Paragraphs>305</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Trebuchet MS</vt:lpstr>
      <vt:lpstr>Office Theme</vt:lpstr>
      <vt:lpstr>FLORIDA’S BIOMEDICAL RESEARCH ADVISORY COUNCIL UPDATE May 20, 2022</vt:lpstr>
      <vt:lpstr>Affiliations</vt:lpstr>
      <vt:lpstr>Driving Principles For Research Grant Awards</vt:lpstr>
      <vt:lpstr>Current Funding and Active Grants</vt:lpstr>
      <vt:lpstr>Awarded Institutions from 2006 through 2022</vt:lpstr>
      <vt:lpstr>BRAC Applicants Based on Institution FY 2015-2022</vt:lpstr>
      <vt:lpstr>Bankhead-Coley Awards FY 2021-2022</vt:lpstr>
      <vt:lpstr>James and Esther King Awards FY 2021-2022</vt:lpstr>
      <vt:lpstr>Live Like Bella FY 2021-2022</vt:lpstr>
      <vt:lpstr>Annual Application Process</vt:lpstr>
      <vt:lpstr>Bankhead-Coley Applications and Awards</vt:lpstr>
      <vt:lpstr>King Applications and Awards </vt:lpstr>
      <vt:lpstr>Bella Applications and Awards</vt:lpstr>
      <vt:lpstr>Bankhead-Coley Awards and Budget</vt:lpstr>
      <vt:lpstr>James and Esther King Awards and Budget</vt:lpstr>
      <vt:lpstr>Live Like Bella Applications and Funded Projects</vt:lpstr>
      <vt:lpstr>Biomedical Research Action Update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FLORIDA’S BIOMEDICAL RESEARCH ADVISORY COUNCIL UPDATE February 12, 2019</dc:title>
  <dc:creator>Rodriguez, Edda</dc:creator>
  <cp:lastModifiedBy>Bonnie Gaughan-Bailey</cp:lastModifiedBy>
  <cp:revision>82</cp:revision>
  <dcterms:created xsi:type="dcterms:W3CDTF">2019-02-01T20:30:34Z</dcterms:created>
  <dcterms:modified xsi:type="dcterms:W3CDTF">2022-05-18T17:00:07Z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0x010100BF560D98CD72F0469CA16A7CC5735944</vt:lpwstr>
  </property>
</Properties>
</file>