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71" r:id="rId5"/>
    <p:sldMasterId id="2147483681" r:id="rId6"/>
    <p:sldMasterId id="2147483693" r:id="rId7"/>
  </p:sldMasterIdLst>
  <p:notesMasterIdLst>
    <p:notesMasterId r:id="rId27"/>
  </p:notesMasterIdLst>
  <p:handoutMasterIdLst>
    <p:handoutMasterId r:id="rId28"/>
  </p:handoutMasterIdLst>
  <p:sldIdLst>
    <p:sldId id="257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77" r:id="rId17"/>
    <p:sldId id="268" r:id="rId18"/>
    <p:sldId id="269" r:id="rId19"/>
    <p:sldId id="270" r:id="rId20"/>
    <p:sldId id="271" r:id="rId21"/>
    <p:sldId id="273" r:id="rId22"/>
    <p:sldId id="272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51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7949" autoAdjust="0"/>
  </p:normalViewPr>
  <p:slideViewPr>
    <p:cSldViewPr snapToGrid="0" showGuides="1">
      <p:cViewPr varScale="1">
        <p:scale>
          <a:sx n="89" d="100"/>
          <a:sy n="89" d="100"/>
        </p:scale>
        <p:origin x="121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10/21/2020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3150" b="1" cap="all" baseline="0">
                <a:solidFill>
                  <a:srgbClr val="0D1D5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82C7DA4C-4742-4AC6-8629-EBC42AC72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08065" y="642896"/>
            <a:ext cx="5151592" cy="51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1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30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78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 b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67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041E3D-4C81-4489-A280-54AD1C4F1DE8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9D071C-53F5-4D2C-98AF-0C3525AD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62ED5-9541-4028-B4DB-6C5222BFF4E6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416716-15C7-490C-B7C0-FD84F96D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92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C614AC-2393-490E-A7EC-4A140561219C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D38B1E-1C2A-4C4B-A057-4BB69A1D0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F9CDE7-2C0E-4EED-B6F9-F3E7E2500721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49561E-F21C-459E-BDA5-DA24C8DD6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1E63CA-779B-4F76-A480-D7BB8F9EE13F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06DB32-0E11-49D6-A194-B90D22CF1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4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D0ABED-C650-4670-94E3-A6D8265201B1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DC67C9-E730-4DB4-921E-2E1E08C15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rgbClr val="0D1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DABA87AF-37FB-442D-948D-0E74BDF96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5487" y="5220393"/>
            <a:ext cx="1504280" cy="15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E3ADE8-AE7F-4F88-80B4-C44E18DBE450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D8C653-A584-4754-848B-B69012DF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B2F935-A581-4BE5-8B7E-98AEA0AF1498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020272-32D2-466D-AA35-CF2B58D61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4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3E7607-1D0B-4402-A062-FC5F7E5ABD0C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8E969B-24C6-4D87-AFDA-E21B6A369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9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E0BB8B-E115-4966-9957-7CE6FE1AC743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3DB81C-087F-4D18-A560-A7E3525A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9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29BA72-5A35-48DD-AF9B-8B4C1B5A6941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6E1A22-9850-4B9D-A172-EAAE2CC17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7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96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534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4185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2157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223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7750"/>
            <a:ext cx="7886700" cy="1267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58249"/>
            <a:ext cx="3886200" cy="41612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58249"/>
            <a:ext cx="3886200" cy="4161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9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501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3501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8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53" y="1825625"/>
            <a:ext cx="812839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BCC75F9E-66EC-4D9C-8CB5-FCB41BB7E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5487" y="5220393"/>
            <a:ext cx="1504280" cy="15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21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24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53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 b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8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rgbClr val="0D1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3" y="1825625"/>
            <a:ext cx="4127897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DF66246A-D04A-42B7-8DAC-ECFFFF80F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5487" y="5220393"/>
            <a:ext cx="1504280" cy="15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4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05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4185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2157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1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7750"/>
            <a:ext cx="7886700" cy="1267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58249"/>
            <a:ext cx="3886200" cy="41612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58249"/>
            <a:ext cx="3886200" cy="4161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6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501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3501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CEACFBE-69DF-4F20-A729-45EE1F2FF5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35487" y="5220393"/>
            <a:ext cx="1504280" cy="15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9" r:id="rId3"/>
    <p:sldLayoutId id="2147483670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b="1" i="0" kern="1200" baseline="0">
          <a:solidFill>
            <a:srgbClr val="0D1D5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4" userDrawn="1">
          <p15:clr>
            <a:srgbClr val="F26B43"/>
          </p15:clr>
        </p15:guide>
        <p15:guide id="4" pos="55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6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95959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8C2183-6525-4B31-B9EE-BDD0C6BA3502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0D75FA-7B1C-4E22-B8A0-81DCF8CD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6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595959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95959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latin typeface="Museo Sans 500" panose="02000000000000000000" pitchFamily="50" charset="0"/>
              </a:rPr>
              <a:t>Florida’s Palliative</a:t>
            </a:r>
            <a:br>
              <a:rPr lang="en-US" altLang="en-US" sz="3200" dirty="0">
                <a:latin typeface="Museo Sans 500" panose="02000000000000000000" pitchFamily="50" charset="0"/>
              </a:rPr>
            </a:br>
            <a:r>
              <a:rPr lang="en-US" altLang="en-US" sz="3200" dirty="0">
                <a:latin typeface="Museo Sans 500" panose="02000000000000000000" pitchFamily="50" charset="0"/>
              </a:rPr>
              <a:t> Care Coalition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954" y="1747987"/>
            <a:ext cx="8128397" cy="4351338"/>
          </a:xfrm>
        </p:spPr>
        <p:txBody>
          <a:bodyPr>
            <a:no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 realized that to move Florida’s efforts forward we needed broad support from credible groups and advocates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FHPCA </a:t>
            </a:r>
            <a:r>
              <a:rPr lang="en-US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stepped forward to convene the group, but wanted diverse voices and representatives involved beyond hospice providers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Reached out to leaders who represented other sectors of healthcare including payers, advocacy groups for older adults, and other professional associations such as NASW</a:t>
            </a:r>
            <a:r>
              <a:rPr lang="en-US" sz="200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Aging </a:t>
            </a:r>
            <a:r>
              <a:rPr lang="en-US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With Dignity, as well as State of Florida representatives from the Department of Health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The Florida Palliative Care Coalition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61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Leaders agreed to form a steering committee that has been working on assessing  interest and feasibility of establishing a Florida effort since 2018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Rather than beginning with legislation, </a:t>
            </a:r>
            <a:r>
              <a:rPr lang="en-US" sz="2400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group </a:t>
            </a: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focused on the following areas of work: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Advocacy 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Best Practices/Quality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Public Awareness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The Florida Palliative Care Coalition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72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Initial goals identified by the Steering Committee: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Advancing acceptance and understanding of palliative care through public policy and public perception efforts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Proactively address disinformation, myths, and fears about the intent of palliative care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None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The Florida Palliative Care Coalition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84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230" y="1506447"/>
            <a:ext cx="8128397" cy="4351338"/>
          </a:xfrm>
        </p:spPr>
        <p:txBody>
          <a:bodyPr>
            <a:no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Initial goals identified by the Steering Committee: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1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Increase availability of training for those who want to gain credentials to provide palliative care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1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Promote standards and best practices for providing care including advance care planning and addressing caregiver needs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12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Facilitate the exchange of information and knowledge among providers, those interested in research and education, and those who interact with older adults and their families 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1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Establish </a:t>
            </a:r>
            <a:r>
              <a:rPr lang="en-US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information </a:t>
            </a:r>
            <a:r>
              <a:rPr lang="en-US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clearinghouse and website for professionals and the public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The Florida Palliative Care Coaliti</a:t>
            </a:r>
            <a:r>
              <a:rPr lang="en-US" altLang="en-US" sz="3200" cap="none" dirty="0">
                <a:solidFill>
                  <a:prstClr val="black"/>
                </a:solidFill>
                <a:latin typeface="Corbel" panose="020B0503020204020204"/>
              </a:rPr>
              <a:t>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3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</a:pPr>
            <a:r>
              <a:rPr lang="en-US" altLang="en-US" sz="2400" dirty="0">
                <a:solidFill>
                  <a:prstClr val="black"/>
                </a:solidFill>
                <a:cs typeface="Open Sans" panose="020B0606030504020204" pitchFamily="34" charset="0"/>
              </a:rPr>
              <a:t>Build widespread consensus and understanding of palliative care</a:t>
            </a:r>
          </a:p>
          <a:p>
            <a:pPr marL="285750" lvl="0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</a:pPr>
            <a:endParaRPr lang="en-US" altLang="en-US" sz="2400" dirty="0">
              <a:solidFill>
                <a:prstClr val="black"/>
              </a:solidFill>
              <a:cs typeface="Open Sans" panose="020B0606030504020204" pitchFamily="34" charset="0"/>
            </a:endParaRPr>
          </a:p>
          <a:p>
            <a:pPr marL="285750" lvl="0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</a:pPr>
            <a:r>
              <a:rPr lang="en-US" altLang="en-US" sz="2400" dirty="0">
                <a:solidFill>
                  <a:prstClr val="black"/>
                </a:solidFill>
                <a:cs typeface="Open Sans" panose="020B0606030504020204" pitchFamily="34" charset="0"/>
              </a:rPr>
              <a:t>Establish the case for Florida’s need</a:t>
            </a:r>
          </a:p>
          <a:p>
            <a:pPr marL="285750" lvl="0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</a:pPr>
            <a:endParaRPr lang="en-US" altLang="en-US" sz="2400" dirty="0">
              <a:solidFill>
                <a:prstClr val="black"/>
              </a:solidFill>
              <a:cs typeface="Open Sans" panose="020B0606030504020204" pitchFamily="34" charset="0"/>
            </a:endParaRPr>
          </a:p>
          <a:p>
            <a:pPr marL="285750" lvl="0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</a:pPr>
            <a:r>
              <a:rPr lang="en-US" altLang="en-US" sz="2400" dirty="0">
                <a:solidFill>
                  <a:prstClr val="black"/>
                </a:solidFill>
                <a:cs typeface="Open Sans" panose="020B0606030504020204" pitchFamily="34" charset="0"/>
              </a:rPr>
              <a:t>Provide cover and a counterpoint to adversaries by mobilizing consumers and others supportive of palliative care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Why did we chose this approach?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30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616" y="1070373"/>
            <a:ext cx="6129338" cy="4598194"/>
          </a:xfrm>
        </p:spPr>
      </p:pic>
    </p:spTree>
    <p:extLst>
      <p:ext uri="{BB962C8B-B14F-4D97-AF65-F5344CB8AC3E}">
        <p14:creationId xmlns:p14="http://schemas.microsoft.com/office/powerpoint/2010/main" val="33279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Plans include using facilitator from Bridge Builders Strategies who works with </a:t>
            </a:r>
            <a:r>
              <a:rPr lang="en-US" altLang="en-US" sz="2400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C-TAC </a:t>
            </a: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and supports the other palliative care coalitions in the US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Assessment of level of awareness and priority for other key stakeholders and participants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Planning for best approach for Florida to take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2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Why did we chose this approach?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8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Re-start the Coalition Steering Committee’s work and broaden participation 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Obtain funding for staff support and state office to help drive and support Coalition’s work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 for statewide convening to bring together stakeholders and leaders to engage in 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What needs to happen next?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61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2629" y="2009386"/>
            <a:ext cx="3857625" cy="2769648"/>
          </a:xfrm>
        </p:spPr>
        <p:txBody>
          <a:bodyPr/>
          <a:lstStyle/>
          <a:p>
            <a:pPr algn="ctr"/>
            <a:r>
              <a:rPr lang="en-US" altLang="en-US" sz="28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The goals outlined in Florida’s Cancer Plan for </a:t>
            </a:r>
            <a:r>
              <a:rPr lang="en-US" altLang="en-US" sz="2800" cap="none">
                <a:solidFill>
                  <a:prstClr val="black"/>
                </a:solidFill>
                <a:latin typeface="Museo Sans 500" panose="02000000000000000000" pitchFamily="50" charset="0"/>
              </a:rPr>
              <a:t>Palliative </a:t>
            </a:r>
            <a:r>
              <a:rPr lang="en-US" altLang="en-US" sz="2800" cap="none" smtClean="0">
                <a:solidFill>
                  <a:prstClr val="black"/>
                </a:solidFill>
                <a:latin typeface="Museo Sans 500" panose="02000000000000000000" pitchFamily="50" charset="0"/>
              </a:rPr>
              <a:t>Care under </a:t>
            </a:r>
            <a:r>
              <a:rPr lang="en-US" altLang="en-US" sz="2800" cap="none" dirty="0" smtClean="0">
                <a:solidFill>
                  <a:prstClr val="black"/>
                </a:solidFill>
                <a:latin typeface="Museo Sans 500" panose="02000000000000000000" pitchFamily="50" charset="0"/>
              </a:rPr>
              <a:t>Quality </a:t>
            </a:r>
            <a:r>
              <a:rPr lang="en-US" altLang="en-US" sz="28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of Life, </a:t>
            </a:r>
            <a:r>
              <a:rPr lang="en-US" altLang="en-US" sz="2800" cap="none" dirty="0" smtClean="0">
                <a:solidFill>
                  <a:prstClr val="black"/>
                </a:solidFill>
                <a:latin typeface="Museo Sans 500" panose="02000000000000000000" pitchFamily="50" charset="0"/>
              </a:rPr>
              <a:t>Survivorship</a:t>
            </a:r>
            <a:r>
              <a:rPr lang="en-US" altLang="en-US" sz="28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, and End of Life </a:t>
            </a:r>
            <a:r>
              <a:rPr lang="en-US" altLang="en-US" sz="2800" cap="none" dirty="0" smtClean="0">
                <a:solidFill>
                  <a:prstClr val="black"/>
                </a:solidFill>
                <a:latin typeface="Museo Sans 500" panose="02000000000000000000" pitchFamily="50" charset="0"/>
              </a:rPr>
              <a:t>Care</a:t>
            </a:r>
            <a:br>
              <a:rPr lang="en-US" altLang="en-US" sz="2800" cap="none" dirty="0" smtClean="0">
                <a:solidFill>
                  <a:prstClr val="black"/>
                </a:solidFill>
                <a:latin typeface="Museo Sans 500" panose="02000000000000000000" pitchFamily="50" charset="0"/>
              </a:rPr>
            </a:br>
            <a:r>
              <a:rPr lang="en-US" altLang="en-US" sz="2800" cap="none" dirty="0" smtClean="0">
                <a:solidFill>
                  <a:prstClr val="black"/>
                </a:solidFill>
                <a:latin typeface="Museo Sans 500" panose="02000000000000000000" pitchFamily="50" charset="0"/>
              </a:rPr>
              <a:t>align with those of the Coalition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2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639" y="3070435"/>
            <a:ext cx="3857625" cy="2090808"/>
          </a:xfrm>
        </p:spPr>
        <p:txBody>
          <a:bodyPr/>
          <a:lstStyle/>
          <a:p>
            <a:pPr algn="ctr"/>
            <a:r>
              <a:rPr lang="en-US" sz="2800" cap="none" dirty="0">
                <a:ln w="3175" cmpd="sng">
                  <a:noFill/>
                </a:ln>
                <a:solidFill>
                  <a:prstClr val="black"/>
                </a:solidFill>
                <a:latin typeface="Museo Sans 500" panose="02000000000000000000" pitchFamily="50" charset="0"/>
              </a:rPr>
              <a:t>How </a:t>
            </a:r>
            <a:r>
              <a:rPr lang="en-US" sz="2800" cap="none" dirty="0" smtClean="0">
                <a:ln w="3175" cmpd="sng">
                  <a:noFill/>
                </a:ln>
                <a:solidFill>
                  <a:prstClr val="black"/>
                </a:solidFill>
                <a:latin typeface="Museo Sans 500" panose="02000000000000000000" pitchFamily="50" charset="0"/>
              </a:rPr>
              <a:t>can </a:t>
            </a:r>
            <a:r>
              <a:rPr lang="en-US" sz="2800" cap="none" dirty="0">
                <a:ln w="3175" cmpd="sng">
                  <a:noFill/>
                </a:ln>
                <a:solidFill>
                  <a:prstClr val="black"/>
                </a:solidFill>
                <a:latin typeface="Museo Sans 500" panose="02000000000000000000" pitchFamily="50" charset="0"/>
              </a:rPr>
              <a:t>the Florida Palliative Care Coalition and CCRAB work together to facilitate achievement of our mutual goals?</a:t>
            </a:r>
            <a:r>
              <a:rPr lang="en-US" sz="2800" b="0" cap="none" dirty="0">
                <a:ln w="3175" cmpd="sng">
                  <a:noFill/>
                </a:ln>
                <a:solidFill>
                  <a:prstClr val="black"/>
                </a:solidFill>
                <a:latin typeface="Museo Sans 500" panose="02000000000000000000" pitchFamily="50" charset="0"/>
              </a:rPr>
              <a:t/>
            </a:r>
            <a:br>
              <a:rPr lang="en-US" sz="2800" b="0" cap="none" dirty="0">
                <a:ln w="3175" cmpd="sng">
                  <a:noFill/>
                </a:ln>
                <a:solidFill>
                  <a:prstClr val="black"/>
                </a:solidFill>
                <a:latin typeface="Museo Sans 500" panose="02000000000000000000" pitchFamily="50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954" y="1618591"/>
            <a:ext cx="8128397" cy="435133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Palliative Care is widely recognized as essential to providing care for those with serious and advanced illnesses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alt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Focuses on palliation-managing the physical, spiritual, and psychological burdens associated with serious illnesses-not curing the underlying illness or condition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alt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Goals of care discussions and advanced care planning are an important component of any palliative care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useo Sans 500" panose="02000000000000000000" pitchFamily="50" charset="0"/>
              </a:rPr>
              <a:t>Overview</a:t>
            </a:r>
            <a:r>
              <a:rPr lang="en-US" altLang="en-US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41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954" y="1532327"/>
            <a:ext cx="8128397" cy="4351338"/>
          </a:xfrm>
        </p:spPr>
        <p:txBody>
          <a:bodyPr>
            <a:normAutofit lnSpcReduction="10000"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Over the past decade there has been great progress in establishing the value and impact of palliative care on patient outcomes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Center to Advance Palliative Care (CAPC) and the Coalition to Transform Advanced Care (C-TAC) have been leaders on a national level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Some encouraging signs include inclusion of palliative care in new Hospice Carve-In VBID, Oncology Bundle, and as a component of Comprehensive Cancer Programs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2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useo Sans 500" panose="02000000000000000000" pitchFamily="50" charset="0"/>
              </a:rPr>
              <a:t>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3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954" y="1428810"/>
            <a:ext cx="8128397" cy="4351338"/>
          </a:xfrm>
        </p:spPr>
        <p:txBody>
          <a:bodyPr>
            <a:norm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28 States have coalitions addressing some aspect of palliative care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Many states have defined palliative care in their laws or regulations and established standards for its delivery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Consumer acceptance and understanding of palliative care is increasingly accelerated by </a:t>
            </a:r>
            <a:r>
              <a:rPr lang="en-US" altLang="en-US" sz="2400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COVID </a:t>
            </a: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pandemic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useo Sans 500" panose="02000000000000000000" pitchFamily="50" charset="0"/>
                <a:cs typeface="Open Sans" panose="020B0606030504020204" pitchFamily="34" charset="0"/>
              </a:rPr>
              <a:t>Overview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80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Currently Florida’s statutes and regulations only mention and define palliative care as part of the hospice approach to care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There is no visibility of the number of programs, how care is being delivered and who is receiving it               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 regulatory definitions or standards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Florida’s Situation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9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3923" y="1123951"/>
            <a:ext cx="3536156" cy="4641056"/>
          </a:xfrm>
        </p:spPr>
      </p:pic>
    </p:spTree>
    <p:extLst>
      <p:ext uri="{BB962C8B-B14F-4D97-AF65-F5344CB8AC3E}">
        <p14:creationId xmlns:p14="http://schemas.microsoft.com/office/powerpoint/2010/main" val="31417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954" y="1601338"/>
            <a:ext cx="8128397" cy="4351338"/>
          </a:xfrm>
        </p:spPr>
        <p:txBody>
          <a:bodyPr>
            <a:normAutofit lnSpcReduction="10000"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CAPC 2019 State-by-State Report Card moved Florida from a “C” to a “B” for access to this care, but unclear if it is widely available to all who could benefit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Florida is lagging behind other states in addressing palliative care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Other than 2016 Report for an Ad-Hoc Task force organized under Florida’s Surgeon General, there has been no other state-level activity on this topic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altLang="en-US" sz="20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Florida’s Situation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6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Masters\Desktop\DOH_2016 palliative_care_r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028700"/>
            <a:ext cx="3700463" cy="478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954" y="1592712"/>
            <a:ext cx="8128397" cy="4351338"/>
          </a:xfrm>
        </p:spPr>
        <p:txBody>
          <a:bodyPr>
            <a:norm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 2009, 2016 and 2017, the Florida Hospice and Palliative Care Association attempted to gain support for passing legislation on palliative care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Each attempt was </a:t>
            </a:r>
            <a:r>
              <a:rPr lang="en-US" sz="2400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blocked </a:t>
            </a: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sz="2400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couple of groups </a:t>
            </a:r>
            <a:r>
              <a:rPr lang="en-US" sz="240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promoting misinformation </a:t>
            </a:r>
            <a:r>
              <a:rPr lang="en-US" sz="2400" dirty="0" smtClea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about palliative care </a:t>
            </a: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Dealing with their ability to mobilize their base to contact legislators led us to re-think our approach to advancing the support of palliative care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cap="none" dirty="0">
                <a:solidFill>
                  <a:prstClr val="black"/>
                </a:solidFill>
                <a:latin typeface="Museo Sans 500" panose="02000000000000000000" pitchFamily="50" charset="0"/>
              </a:rPr>
              <a:t>Florida’s Situation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0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  <ds:schemaRef ds:uri="16c05727-aa75-4e4a-9b5f-8a80a1165891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749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Museo Sans 500</vt:lpstr>
      <vt:lpstr>Open Sans</vt:lpstr>
      <vt:lpstr>Office Theme</vt:lpstr>
      <vt:lpstr>1_Office Theme</vt:lpstr>
      <vt:lpstr>2_Office Theme</vt:lpstr>
      <vt:lpstr>3_Office Theme</vt:lpstr>
      <vt:lpstr>Florida’s Palliative  Care Coalition</vt:lpstr>
      <vt:lpstr>Overview </vt:lpstr>
      <vt:lpstr>Overview</vt:lpstr>
      <vt:lpstr>Overview</vt:lpstr>
      <vt:lpstr>Florida’s Situation</vt:lpstr>
      <vt:lpstr>PowerPoint Presentation</vt:lpstr>
      <vt:lpstr>Florida’s Situation</vt:lpstr>
      <vt:lpstr>PowerPoint Presentation</vt:lpstr>
      <vt:lpstr>Florida’s Situation</vt:lpstr>
      <vt:lpstr>The Florida Palliative Care Coalition</vt:lpstr>
      <vt:lpstr>The Florida Palliative Care Coalition</vt:lpstr>
      <vt:lpstr>The Florida Palliative Care Coalition</vt:lpstr>
      <vt:lpstr>The Florida Palliative Care Coalition</vt:lpstr>
      <vt:lpstr>Why did we chose this approach?</vt:lpstr>
      <vt:lpstr>PowerPoint Presentation</vt:lpstr>
      <vt:lpstr>Why did we chose this approach?</vt:lpstr>
      <vt:lpstr>What needs to happen next? </vt:lpstr>
      <vt:lpstr>The goals outlined in Florida’s Cancer Plan for Palliative Care under Quality of Life, Survivorship, and End of Life Care align with those of the Coalition</vt:lpstr>
      <vt:lpstr>How can the Florida Palliative Care Coalition and CCRAB work together to facilitate achievement of our mutual goals?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2020-10-19T17:25:44Z</dcterms:created>
  <dcterms:modified xsi:type="dcterms:W3CDTF">2020-10-21T18:41:27Z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